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763" r:id="rId2"/>
    <p:sldId id="781" r:id="rId3"/>
    <p:sldId id="782" r:id="rId4"/>
    <p:sldId id="783" r:id="rId5"/>
    <p:sldId id="784" r:id="rId6"/>
    <p:sldId id="779" r:id="rId7"/>
    <p:sldId id="764" r:id="rId8"/>
    <p:sldId id="765" r:id="rId9"/>
    <p:sldId id="778" r:id="rId10"/>
    <p:sldId id="772" r:id="rId11"/>
    <p:sldId id="774" r:id="rId12"/>
    <p:sldId id="775" r:id="rId13"/>
    <p:sldId id="776" r:id="rId14"/>
    <p:sldId id="777" r:id="rId15"/>
    <p:sldId id="773" r:id="rId16"/>
    <p:sldId id="780" r:id="rId17"/>
  </p:sldIdLst>
  <p:sldSz cx="24384000" cy="13716000"/>
  <p:notesSz cx="6808788" cy="99409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oome" initials="JG" lastIdx="19" clrIdx="0">
    <p:extLst>
      <p:ext uri="{19B8F6BF-5375-455C-9EA6-DF929625EA0E}">
        <p15:presenceInfo xmlns:p15="http://schemas.microsoft.com/office/powerpoint/2012/main" userId="S-1-5-21-1547161642-1202660629-725345543-11609" providerId="AD"/>
      </p:ext>
    </p:extLst>
  </p:cmAuthor>
  <p:cmAuthor id="2" name="Joseph Rajkumar" initials="JR" lastIdx="1" clrIdx="1">
    <p:extLst>
      <p:ext uri="{19B8F6BF-5375-455C-9EA6-DF929625EA0E}">
        <p15:presenceInfo xmlns:p15="http://schemas.microsoft.com/office/powerpoint/2012/main" userId="S-1-5-21-1547161642-1202660629-725345543-2351" providerId="AD"/>
      </p:ext>
    </p:extLst>
  </p:cmAuthor>
  <p:cmAuthor id="3" name="Rick Trotta" initials="RT" lastIdx="1" clrIdx="2">
    <p:extLst>
      <p:ext uri="{19B8F6BF-5375-455C-9EA6-DF929625EA0E}">
        <p15:presenceInfo xmlns:p15="http://schemas.microsoft.com/office/powerpoint/2012/main" userId="S::rtrotta@holtec.com::f83abe68-e72e-4fa8-887a-2b5be30c3e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4EA"/>
    <a:srgbClr val="00D25F"/>
    <a:srgbClr val="0A75C0"/>
    <a:srgbClr val="BFBFBF"/>
    <a:srgbClr val="CFCFCF"/>
    <a:srgbClr val="58A754"/>
    <a:srgbClr val="F5FBFF"/>
    <a:srgbClr val="9E2E28"/>
    <a:srgbClr val="A01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7811" autoAdjust="0"/>
  </p:normalViewPr>
  <p:slideViewPr>
    <p:cSldViewPr>
      <p:cViewPr varScale="1">
        <p:scale>
          <a:sx n="40" d="100"/>
          <a:sy n="40" d="100"/>
        </p:scale>
        <p:origin x="91" y="202"/>
      </p:cViewPr>
      <p:guideLst>
        <p:guide orient="horz" pos="4320"/>
        <p:guide pos="7680"/>
      </p:guideLst>
    </p:cSldViewPr>
  </p:slideViewPr>
  <p:outlineViewPr>
    <p:cViewPr>
      <p:scale>
        <a:sx n="33" d="100"/>
        <a:sy n="33" d="100"/>
      </p:scale>
      <p:origin x="0" y="11904"/>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66" d="100"/>
          <a:sy n="66" d="100"/>
        </p:scale>
        <p:origin x="3043" y="48"/>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268" cy="498926"/>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856965" y="0"/>
            <a:ext cx="2950268" cy="498926"/>
          </a:xfrm>
          <a:prstGeom prst="rect">
            <a:avLst/>
          </a:prstGeom>
        </p:spPr>
        <p:txBody>
          <a:bodyPr vert="horz" lIns="91436" tIns="45718" rIns="91436" bIns="45718" rtlCol="0"/>
          <a:lstStyle>
            <a:lvl1pPr algn="r">
              <a:defRPr sz="1200"/>
            </a:lvl1pPr>
          </a:lstStyle>
          <a:p>
            <a:fld id="{0FBE8349-0131-44EC-BFC5-E4EC570E2681}" type="datetimeFigureOut">
              <a:rPr lang="en-US" smtClean="0"/>
              <a:t>11/6/2019</a:t>
            </a:fld>
            <a:endParaRPr lang="en-US" dirty="0"/>
          </a:p>
        </p:txBody>
      </p:sp>
      <p:sp>
        <p:nvSpPr>
          <p:cNvPr id="4" name="Footer Placeholder 3"/>
          <p:cNvSpPr>
            <a:spLocks noGrp="1"/>
          </p:cNvSpPr>
          <p:nvPr>
            <p:ph type="ftr" sz="quarter" idx="2"/>
          </p:nvPr>
        </p:nvSpPr>
        <p:spPr>
          <a:xfrm>
            <a:off x="0" y="9442000"/>
            <a:ext cx="2950268" cy="498926"/>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965" y="9442000"/>
            <a:ext cx="2950268" cy="498926"/>
          </a:xfrm>
          <a:prstGeom prst="rect">
            <a:avLst/>
          </a:prstGeom>
        </p:spPr>
        <p:txBody>
          <a:bodyPr vert="horz" lIns="91436" tIns="45718" rIns="91436" bIns="45718" rtlCol="0" anchor="b"/>
          <a:lstStyle>
            <a:lvl1pPr algn="r">
              <a:defRPr sz="1200"/>
            </a:lvl1pPr>
          </a:lstStyle>
          <a:p>
            <a:fld id="{1207B5FB-C36D-4EAF-8ECA-545128A6C396}" type="slidenum">
              <a:rPr lang="en-US" smtClean="0"/>
              <a:t>‹#›</a:t>
            </a:fld>
            <a:endParaRPr lang="en-US" dirty="0"/>
          </a:p>
        </p:txBody>
      </p:sp>
    </p:spTree>
    <p:extLst>
      <p:ext uri="{BB962C8B-B14F-4D97-AF65-F5344CB8AC3E}">
        <p14:creationId xmlns:p14="http://schemas.microsoft.com/office/powerpoint/2010/main" val="1028803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7"/>
          </a:xfrm>
          <a:prstGeom prst="rect">
            <a:avLst/>
          </a:prstGeom>
        </p:spPr>
        <p:txBody>
          <a:bodyPr vert="horz" lIns="91089" tIns="45546" rIns="91089" bIns="45546" rtlCol="0"/>
          <a:lstStyle>
            <a:lvl1pPr algn="l">
              <a:defRPr sz="1100"/>
            </a:lvl1pPr>
          </a:lstStyle>
          <a:p>
            <a:endParaRPr lang="en-US" dirty="0"/>
          </a:p>
        </p:txBody>
      </p:sp>
      <p:sp>
        <p:nvSpPr>
          <p:cNvPr id="3" name="Date Placeholder 2"/>
          <p:cNvSpPr>
            <a:spLocks noGrp="1"/>
          </p:cNvSpPr>
          <p:nvPr>
            <p:ph type="dt" idx="1"/>
          </p:nvPr>
        </p:nvSpPr>
        <p:spPr>
          <a:xfrm>
            <a:off x="3856737" y="0"/>
            <a:ext cx="2950475" cy="497047"/>
          </a:xfrm>
          <a:prstGeom prst="rect">
            <a:avLst/>
          </a:prstGeom>
        </p:spPr>
        <p:txBody>
          <a:bodyPr vert="horz" lIns="91089" tIns="45546" rIns="91089" bIns="45546" rtlCol="0"/>
          <a:lstStyle>
            <a:lvl1pPr algn="r">
              <a:defRPr sz="1100"/>
            </a:lvl1pPr>
          </a:lstStyle>
          <a:p>
            <a:fld id="{EAF139A3-E8E9-4CED-A1BB-4715349B89A7}"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90488" y="744538"/>
            <a:ext cx="6627812" cy="3729037"/>
          </a:xfrm>
          <a:prstGeom prst="rect">
            <a:avLst/>
          </a:prstGeom>
          <a:noFill/>
          <a:ln w="12700">
            <a:solidFill>
              <a:prstClr val="black"/>
            </a:solidFill>
          </a:ln>
        </p:spPr>
        <p:txBody>
          <a:bodyPr vert="horz" lIns="91089" tIns="45546" rIns="91089" bIns="45546" rtlCol="0" anchor="ctr"/>
          <a:lstStyle/>
          <a:p>
            <a:endParaRPr lang="en-US" dirty="0"/>
          </a:p>
        </p:txBody>
      </p:sp>
      <p:sp>
        <p:nvSpPr>
          <p:cNvPr id="5" name="Notes Placeholder 4"/>
          <p:cNvSpPr>
            <a:spLocks noGrp="1"/>
          </p:cNvSpPr>
          <p:nvPr>
            <p:ph type="body" sz="quarter" idx="3"/>
          </p:nvPr>
        </p:nvSpPr>
        <p:spPr>
          <a:xfrm>
            <a:off x="680879" y="4721940"/>
            <a:ext cx="5447030" cy="4473417"/>
          </a:xfrm>
          <a:prstGeom prst="rect">
            <a:avLst/>
          </a:prstGeom>
        </p:spPr>
        <p:txBody>
          <a:bodyPr vert="horz" lIns="91089" tIns="45546" rIns="91089" bIns="455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4"/>
            <a:ext cx="2950475" cy="497047"/>
          </a:xfrm>
          <a:prstGeom prst="rect">
            <a:avLst/>
          </a:prstGeom>
        </p:spPr>
        <p:txBody>
          <a:bodyPr vert="horz" lIns="91089" tIns="45546" rIns="91089" bIns="45546" rtlCol="0" anchor="b"/>
          <a:lstStyle>
            <a:lvl1pPr algn="l">
              <a:defRPr sz="1100"/>
            </a:lvl1pPr>
          </a:lstStyle>
          <a:p>
            <a:endParaRPr lang="en-US" dirty="0"/>
          </a:p>
        </p:txBody>
      </p:sp>
      <p:sp>
        <p:nvSpPr>
          <p:cNvPr id="7" name="Slide Number Placeholder 6"/>
          <p:cNvSpPr>
            <a:spLocks noGrp="1"/>
          </p:cNvSpPr>
          <p:nvPr>
            <p:ph type="sldNum" sz="quarter" idx="5"/>
          </p:nvPr>
        </p:nvSpPr>
        <p:spPr>
          <a:xfrm>
            <a:off x="3856737" y="9442154"/>
            <a:ext cx="2950475" cy="497047"/>
          </a:xfrm>
          <a:prstGeom prst="rect">
            <a:avLst/>
          </a:prstGeom>
        </p:spPr>
        <p:txBody>
          <a:bodyPr vert="horz" lIns="91089" tIns="45546" rIns="91089" bIns="45546" rtlCol="0" anchor="b"/>
          <a:lstStyle>
            <a:lvl1pPr algn="r">
              <a:defRPr sz="1100"/>
            </a:lvl1pPr>
          </a:lstStyle>
          <a:p>
            <a:fld id="{F287879D-009F-4F0E-9CEB-2D4AE82C642C}" type="slidenum">
              <a:rPr lang="en-US" smtClean="0"/>
              <a:pPr/>
              <a:t>‹#›</a:t>
            </a:fld>
            <a:endParaRPr lang="en-US" dirty="0"/>
          </a:p>
        </p:txBody>
      </p:sp>
    </p:spTree>
    <p:extLst>
      <p:ext uri="{BB962C8B-B14F-4D97-AF65-F5344CB8AC3E}">
        <p14:creationId xmlns:p14="http://schemas.microsoft.com/office/powerpoint/2010/main" val="3439175524"/>
      </p:ext>
    </p:extLst>
  </p:cSld>
  <p:clrMap bg1="lt1" tx1="dk1" bg2="lt2" tx2="dk2" accent1="accent1" accent2="accent2" accent3="accent3" accent4="accent4" accent5="accent5" accent6="accent6" hlink="hlink" folHlink="folHlink"/>
  <p:notesStyle>
    <a:lvl1pPr marL="0" algn="l" defTabSz="2177278" rtl="0" eaLnBrk="1" latinLnBrk="0" hangingPunct="1">
      <a:defRPr sz="1200" kern="1200">
        <a:solidFill>
          <a:schemeClr val="tx1"/>
        </a:solidFill>
        <a:latin typeface="+mn-lt"/>
        <a:ea typeface="+mn-ea"/>
        <a:cs typeface="+mn-cs"/>
      </a:defRPr>
    </a:lvl1pPr>
    <a:lvl2pPr marL="231775" indent="0" algn="l" defTabSz="2177278" rtl="0" eaLnBrk="1" latinLnBrk="0" hangingPunct="1">
      <a:defRPr sz="1200" kern="1200">
        <a:solidFill>
          <a:schemeClr val="tx1"/>
        </a:solidFill>
        <a:latin typeface="+mn-lt"/>
        <a:ea typeface="+mn-ea"/>
        <a:cs typeface="+mn-cs"/>
      </a:defRPr>
    </a:lvl2pPr>
    <a:lvl3pPr marL="463550" indent="0" algn="l" defTabSz="2177278" rtl="0" eaLnBrk="1" latinLnBrk="0" hangingPunct="1">
      <a:defRPr sz="1200" kern="1200">
        <a:solidFill>
          <a:schemeClr val="tx1"/>
        </a:solidFill>
        <a:latin typeface="+mn-lt"/>
        <a:ea typeface="+mn-ea"/>
        <a:cs typeface="+mn-cs"/>
      </a:defRPr>
    </a:lvl3pPr>
    <a:lvl4pPr marL="682625" indent="0" algn="l" defTabSz="2177278" rtl="0" eaLnBrk="1" latinLnBrk="0" hangingPunct="1">
      <a:defRPr sz="1200" kern="1200">
        <a:solidFill>
          <a:schemeClr val="tx1"/>
        </a:solidFill>
        <a:latin typeface="+mn-lt"/>
        <a:ea typeface="+mn-ea"/>
        <a:cs typeface="+mn-cs"/>
      </a:defRPr>
    </a:lvl4pPr>
    <a:lvl5pPr marL="914400" indent="0" algn="l" defTabSz="2177278" rtl="0" eaLnBrk="1" latinLnBrk="0" hangingPunct="1">
      <a:defRPr sz="12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mn-lt"/>
                <a:ea typeface="+mn-ea"/>
                <a:cs typeface="+mn-cs"/>
              </a:rPr>
              <a:t>Весь сучасній світ розвиває ВДЕ. Україна теж повинна це робити. Сучасній стан енергосистеми України характеризується як видно з малюнку значним базовим навантаженням на АЕС.</a:t>
            </a:r>
            <a:endParaRPr lang="ru-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Під час зростання кількості СЕС, ВЕС ми будемо мати зростання потужності в залежності від стану навколишнього середовища.</a:t>
            </a:r>
            <a:endParaRPr lang="ru-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Потрібно відзначити що регулюючі потужності такі як ТЕЦ, ТЕС та ГЕС є застарілими та не завжди готові виконувати регулюючі функції.</a:t>
            </a:r>
            <a:endParaRPr lang="ru-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Тому потрібно розвивати нові напрями без вуглецевої генерації, які будуть здатні надавати додаткові послуги такі як частотне регулювання, проходження добових піків навантаження. Різниця 20000 – 14000 МВт</a:t>
            </a:r>
            <a:endParaRPr lang="ru-UA" dirty="0"/>
          </a:p>
        </p:txBody>
      </p:sp>
      <p:sp>
        <p:nvSpPr>
          <p:cNvPr id="4" name="Номер слайда 3"/>
          <p:cNvSpPr>
            <a:spLocks noGrp="1"/>
          </p:cNvSpPr>
          <p:nvPr>
            <p:ph type="sldNum" sz="quarter" idx="5"/>
          </p:nvPr>
        </p:nvSpPr>
        <p:spPr/>
        <p:txBody>
          <a:bodyPr/>
          <a:lstStyle/>
          <a:p>
            <a:fld id="{F287879D-009F-4F0E-9CEB-2D4AE82C642C}" type="slidenum">
              <a:rPr lang="en-US" smtClean="0"/>
              <a:pPr/>
              <a:t>2</a:t>
            </a:fld>
            <a:endParaRPr lang="en-US" dirty="0"/>
          </a:p>
        </p:txBody>
      </p:sp>
    </p:spTree>
    <p:extLst>
      <p:ext uri="{BB962C8B-B14F-4D97-AF65-F5344CB8AC3E}">
        <p14:creationId xmlns:p14="http://schemas.microsoft.com/office/powerpoint/2010/main" val="208035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mn-lt"/>
                <a:ea typeface="+mn-ea"/>
                <a:cs typeface="+mn-cs"/>
              </a:rPr>
              <a:t>Одна з таких перспективних технологій це технологія малих модульних реакторів.</a:t>
            </a:r>
            <a:endParaRPr lang="ru-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Перевагами цієї технології потрібно вважати малі одиничні потужності які можливо розміщати у зонах де потрібні додаткові послуги на енергоринку. Витрати на будівництво, періодичність обслуговування, час експлуатації, повній цикл робіт з паливом. Крім того якщо ми говоримо про ефективне використання ЯЕУ то ми повинні вести розмову про її надійність, так як без надійної без аварійної роботи не можливо говорити про її окупність та вигоду </a:t>
            </a:r>
            <a:r>
              <a:rPr lang="uk-UA" sz="1200" kern="1200" dirty="0" err="1">
                <a:solidFill>
                  <a:schemeClr val="tx1"/>
                </a:solidFill>
                <a:effectLst/>
                <a:latin typeface="+mn-lt"/>
                <a:ea typeface="+mn-ea"/>
                <a:cs typeface="+mn-cs"/>
              </a:rPr>
              <a:t>викорестання</a:t>
            </a:r>
            <a:r>
              <a:rPr lang="uk-UA" sz="1200" kern="1200" dirty="0">
                <a:solidFill>
                  <a:schemeClr val="tx1"/>
                </a:solidFill>
                <a:effectLst/>
                <a:latin typeface="+mn-lt"/>
                <a:ea typeface="+mn-ea"/>
                <a:cs typeface="+mn-cs"/>
              </a:rPr>
              <a:t> (тобто згідно з законом України </a:t>
            </a:r>
            <a:r>
              <a:rPr lang="uk-UA" sz="1200" kern="1200" dirty="0" err="1">
                <a:solidFill>
                  <a:schemeClr val="tx1"/>
                </a:solidFill>
                <a:effectLst/>
                <a:latin typeface="+mn-lt"/>
                <a:ea typeface="+mn-ea"/>
                <a:cs typeface="+mn-cs"/>
              </a:rPr>
              <a:t>Статья</a:t>
            </a:r>
            <a:r>
              <a:rPr lang="uk-UA" sz="1200" kern="1200" dirty="0">
                <a:solidFill>
                  <a:schemeClr val="tx1"/>
                </a:solidFill>
                <a:effectLst/>
                <a:latin typeface="+mn-lt"/>
                <a:ea typeface="+mn-ea"/>
                <a:cs typeface="+mn-cs"/>
              </a:rPr>
              <a:t> 4 «</a:t>
            </a:r>
            <a:r>
              <a:rPr lang="ru-UA" sz="1200" kern="1200" dirty="0">
                <a:solidFill>
                  <a:schemeClr val="tx1"/>
                </a:solidFill>
                <a:effectLst/>
                <a:latin typeface="+mn-lt"/>
                <a:ea typeface="+mn-ea"/>
                <a:cs typeface="+mn-cs"/>
              </a:rPr>
              <a:t>не </a:t>
            </a:r>
            <a:r>
              <a:rPr lang="ru-UA" sz="1200" kern="1200" dirty="0" err="1">
                <a:solidFill>
                  <a:schemeClr val="tx1"/>
                </a:solidFill>
                <a:effectLst/>
                <a:latin typeface="+mn-lt"/>
                <a:ea typeface="+mn-ea"/>
                <a:cs typeface="+mn-cs"/>
              </a:rPr>
              <a:t>може</a:t>
            </a:r>
            <a:r>
              <a:rPr lang="ru-UA" sz="1200" kern="1200" dirty="0">
                <a:solidFill>
                  <a:schemeClr val="tx1"/>
                </a:solidFill>
                <a:effectLst/>
                <a:latin typeface="+mn-lt"/>
                <a:ea typeface="+mn-ea"/>
                <a:cs typeface="+mn-cs"/>
              </a:rPr>
              <a:t> бути дозволена </a:t>
            </a:r>
            <a:r>
              <a:rPr lang="ru-UA" sz="1200" kern="1200" dirty="0" err="1">
                <a:solidFill>
                  <a:schemeClr val="tx1"/>
                </a:solidFill>
                <a:effectLst/>
                <a:latin typeface="+mn-lt"/>
                <a:ea typeface="+mn-ea"/>
                <a:cs typeface="+mn-cs"/>
              </a:rPr>
              <a:t>жодна</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діяльність</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пов'язана</a:t>
            </a:r>
            <a:r>
              <a:rPr lang="ru-UA" sz="1200" kern="1200" dirty="0">
                <a:solidFill>
                  <a:schemeClr val="tx1"/>
                </a:solidFill>
                <a:effectLst/>
                <a:latin typeface="+mn-lt"/>
                <a:ea typeface="+mn-ea"/>
                <a:cs typeface="+mn-cs"/>
              </a:rPr>
              <a:t> з </a:t>
            </a:r>
            <a:r>
              <a:rPr lang="ru-UA" sz="1200" kern="1200" dirty="0" err="1">
                <a:solidFill>
                  <a:schemeClr val="tx1"/>
                </a:solidFill>
                <a:effectLst/>
                <a:latin typeface="+mn-lt"/>
                <a:ea typeface="+mn-ea"/>
                <a:cs typeface="+mn-cs"/>
              </a:rPr>
              <a:t>іонізуючим</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випромінюванням</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якщо</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кінцева</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вигода</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від</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такої</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діяльності</a:t>
            </a:r>
            <a:r>
              <a:rPr lang="ru-UA" sz="1200" kern="1200" dirty="0">
                <a:solidFill>
                  <a:schemeClr val="tx1"/>
                </a:solidFill>
                <a:effectLst/>
                <a:latin typeface="+mn-lt"/>
                <a:ea typeface="+mn-ea"/>
                <a:cs typeface="+mn-cs"/>
              </a:rPr>
              <a:t> не </a:t>
            </a:r>
            <a:r>
              <a:rPr lang="ru-UA" sz="1200" kern="1200" dirty="0" err="1">
                <a:solidFill>
                  <a:schemeClr val="tx1"/>
                </a:solidFill>
                <a:effectLst/>
                <a:latin typeface="+mn-lt"/>
                <a:ea typeface="+mn-ea"/>
                <a:cs typeface="+mn-cs"/>
              </a:rPr>
              <a:t>перевищує</a:t>
            </a:r>
            <a:r>
              <a:rPr lang="ru-UA" sz="1200" kern="1200" dirty="0">
                <a:solidFill>
                  <a:schemeClr val="tx1"/>
                </a:solidFill>
                <a:effectLst/>
                <a:latin typeface="+mn-lt"/>
                <a:ea typeface="+mn-ea"/>
                <a:cs typeface="+mn-cs"/>
              </a:rPr>
              <a:t> </a:t>
            </a:r>
            <a:r>
              <a:rPr lang="ru-UA" sz="1200" kern="1200" dirty="0" err="1">
                <a:solidFill>
                  <a:schemeClr val="tx1"/>
                </a:solidFill>
                <a:effectLst/>
                <a:latin typeface="+mn-lt"/>
                <a:ea typeface="+mn-ea"/>
                <a:cs typeface="+mn-cs"/>
              </a:rPr>
              <a:t>заподіяної</a:t>
            </a:r>
            <a:r>
              <a:rPr lang="ru-UA" sz="1200" kern="1200" dirty="0">
                <a:solidFill>
                  <a:schemeClr val="tx1"/>
                </a:solidFill>
                <a:effectLst/>
                <a:latin typeface="+mn-lt"/>
                <a:ea typeface="+mn-ea"/>
                <a:cs typeface="+mn-cs"/>
              </a:rPr>
              <a:t> нею </a:t>
            </a:r>
            <a:r>
              <a:rPr lang="ru-UA" sz="1200" kern="1200" dirty="0" err="1">
                <a:solidFill>
                  <a:schemeClr val="tx1"/>
                </a:solidFill>
                <a:effectLst/>
                <a:latin typeface="+mn-lt"/>
                <a:ea typeface="+mn-ea"/>
                <a:cs typeface="+mn-cs"/>
              </a:rPr>
              <a:t>шкоди</a:t>
            </a:r>
            <a:r>
              <a:rPr lang="uk-UA" sz="1200" kern="1200" dirty="0">
                <a:solidFill>
                  <a:schemeClr val="tx1"/>
                </a:solidFill>
                <a:effectLst/>
                <a:latin typeface="+mn-lt"/>
                <a:ea typeface="+mn-ea"/>
                <a:cs typeface="+mn-cs"/>
              </a:rPr>
              <a:t>») </a:t>
            </a:r>
            <a:endParaRPr lang="ru-UA" sz="1200" kern="1200" dirty="0">
              <a:solidFill>
                <a:schemeClr val="tx1"/>
              </a:solidFill>
              <a:effectLst/>
              <a:latin typeface="+mn-lt"/>
              <a:ea typeface="+mn-ea"/>
              <a:cs typeface="+mn-cs"/>
            </a:endParaRPr>
          </a:p>
          <a:p>
            <a:endParaRPr lang="ru-UA" dirty="0"/>
          </a:p>
        </p:txBody>
      </p:sp>
      <p:sp>
        <p:nvSpPr>
          <p:cNvPr id="4" name="Номер слайда 3"/>
          <p:cNvSpPr>
            <a:spLocks noGrp="1"/>
          </p:cNvSpPr>
          <p:nvPr>
            <p:ph type="sldNum" sz="quarter" idx="5"/>
          </p:nvPr>
        </p:nvSpPr>
        <p:spPr/>
        <p:txBody>
          <a:bodyPr/>
          <a:lstStyle/>
          <a:p>
            <a:fld id="{F287879D-009F-4F0E-9CEB-2D4AE82C642C}" type="slidenum">
              <a:rPr lang="en-US" smtClean="0"/>
              <a:pPr/>
              <a:t>3</a:t>
            </a:fld>
            <a:endParaRPr lang="en-US" dirty="0"/>
          </a:p>
        </p:txBody>
      </p:sp>
    </p:spTree>
    <p:extLst>
      <p:ext uri="{BB962C8B-B14F-4D97-AF65-F5344CB8AC3E}">
        <p14:creationId xmlns:p14="http://schemas.microsoft.com/office/powerpoint/2010/main" val="286506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uk-UA" sz="1200" kern="1200" dirty="0">
                <a:solidFill>
                  <a:schemeClr val="tx1"/>
                </a:solidFill>
                <a:effectLst/>
                <a:latin typeface="+mn-lt"/>
                <a:ea typeface="+mn-ea"/>
                <a:cs typeface="+mn-cs"/>
              </a:rPr>
              <a:t>Найважливішою характеристикою яка має розглядатися це є безпека. Використання пасивних систем є важливою перевагою. Крім підвищення безпеки за рахунок зменшення кількості елементів які можуть не виконати свої функції це зменшує можливі людські помилки. Звичайно такий підхід дозволить задовільнити тим критеріям безпеки які описані у наших нормативних документах для нових блоків ЯЕУ. Наявність пасивних систем охолодження дозволить збільшити час для аналізу ситуації перед виконанням будь яких дій оперативним персоналом, що зменшить кількість помилок.</a:t>
            </a:r>
            <a:endParaRPr lang="ru-UA" sz="1200" kern="1200" dirty="0">
              <a:solidFill>
                <a:schemeClr val="tx1"/>
              </a:solidFill>
              <a:effectLst/>
              <a:latin typeface="+mn-lt"/>
              <a:ea typeface="+mn-ea"/>
              <a:cs typeface="+mn-cs"/>
            </a:endParaRPr>
          </a:p>
          <a:p>
            <a:endParaRPr lang="ru-UA" dirty="0"/>
          </a:p>
        </p:txBody>
      </p:sp>
      <p:sp>
        <p:nvSpPr>
          <p:cNvPr id="4" name="Номер слайда 3"/>
          <p:cNvSpPr>
            <a:spLocks noGrp="1"/>
          </p:cNvSpPr>
          <p:nvPr>
            <p:ph type="sldNum" sz="quarter" idx="5"/>
          </p:nvPr>
        </p:nvSpPr>
        <p:spPr/>
        <p:txBody>
          <a:bodyPr/>
          <a:lstStyle/>
          <a:p>
            <a:fld id="{F287879D-009F-4F0E-9CEB-2D4AE82C642C}" type="slidenum">
              <a:rPr lang="en-US" smtClean="0"/>
              <a:pPr/>
              <a:t>4</a:t>
            </a:fld>
            <a:endParaRPr lang="en-US" dirty="0"/>
          </a:p>
        </p:txBody>
      </p:sp>
    </p:spTree>
    <p:extLst>
      <p:ext uri="{BB962C8B-B14F-4D97-AF65-F5344CB8AC3E}">
        <p14:creationId xmlns:p14="http://schemas.microsoft.com/office/powerpoint/2010/main" val="195019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a:solidFill>
                  <a:schemeClr val="tx1"/>
                </a:solidFill>
                <a:effectLst/>
                <a:latin typeface="+mn-lt"/>
                <a:ea typeface="+mn-ea"/>
                <a:cs typeface="+mn-cs"/>
              </a:rPr>
              <a:t>Регулювання потужності буде відбуватися за рахунок фізичних зав’язків та не біде потребувати значного втручання операторів у всьому діапазоні потужності. </a:t>
            </a:r>
            <a:endParaRPr lang="ru-UA" sz="1200" kern="1200" dirty="0">
              <a:solidFill>
                <a:schemeClr val="tx1"/>
              </a:solidFill>
              <a:effectLst/>
              <a:latin typeface="+mn-lt"/>
              <a:ea typeface="+mn-ea"/>
              <a:cs typeface="+mn-cs"/>
            </a:endParaRPr>
          </a:p>
          <a:p>
            <a:r>
              <a:rPr lang="uk-UA" sz="1200" kern="1200" dirty="0">
                <a:solidFill>
                  <a:schemeClr val="tx1"/>
                </a:solidFill>
                <a:effectLst/>
                <a:latin typeface="+mn-lt"/>
                <a:ea typeface="+mn-ea"/>
                <a:cs typeface="+mn-cs"/>
              </a:rPr>
              <a:t>Використання такої потужності дасть можливість у сполученні з новітніми технологіями збільшити регулюючі потужності без збільшення вуглецевих викидів. Все це дозволить значно підвищити економічну віддачу від вкладень.</a:t>
            </a:r>
            <a:endParaRPr lang="ru-UA" dirty="0"/>
          </a:p>
        </p:txBody>
      </p:sp>
      <p:sp>
        <p:nvSpPr>
          <p:cNvPr id="4" name="Номер слайда 3"/>
          <p:cNvSpPr>
            <a:spLocks noGrp="1"/>
          </p:cNvSpPr>
          <p:nvPr>
            <p:ph type="sldNum" sz="quarter" idx="5"/>
          </p:nvPr>
        </p:nvSpPr>
        <p:spPr/>
        <p:txBody>
          <a:bodyPr/>
          <a:lstStyle/>
          <a:p>
            <a:fld id="{F287879D-009F-4F0E-9CEB-2D4AE82C642C}" type="slidenum">
              <a:rPr lang="en-US" smtClean="0"/>
              <a:pPr/>
              <a:t>5</a:t>
            </a:fld>
            <a:endParaRPr lang="en-US" dirty="0"/>
          </a:p>
        </p:txBody>
      </p:sp>
    </p:spTree>
    <p:extLst>
      <p:ext uri="{BB962C8B-B14F-4D97-AF65-F5344CB8AC3E}">
        <p14:creationId xmlns:p14="http://schemas.microsoft.com/office/powerpoint/2010/main" val="1971861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ader-image.png"/>
          <p:cNvPicPr>
            <a:picLocks noChangeAspect="1"/>
          </p:cNvPicPr>
          <p:nvPr userDrawn="1"/>
        </p:nvPicPr>
        <p:blipFill>
          <a:blip r:embed="rId2" cstate="email">
            <a:extLst>
              <a:ext uri="{28A0092B-C50C-407E-A947-70E740481C1C}">
                <a14:useLocalDpi xmlns:a14="http://schemas.microsoft.com/office/drawing/2010/main"/>
              </a:ext>
            </a:extLst>
          </a:blip>
          <a:srcRect l="300" t="5714" r="1741"/>
          <a:stretch>
            <a:fillRect/>
          </a:stretch>
        </p:blipFill>
        <p:spPr>
          <a:xfrm>
            <a:off x="0" y="0"/>
            <a:ext cx="24384000" cy="3048000"/>
          </a:xfrm>
          <a:prstGeom prst="rect">
            <a:avLst/>
          </a:prstGeom>
        </p:spPr>
      </p:pic>
      <p:sp>
        <p:nvSpPr>
          <p:cNvPr id="16" name="TextBox 15"/>
          <p:cNvSpPr txBox="1"/>
          <p:nvPr userDrawn="1"/>
        </p:nvSpPr>
        <p:spPr>
          <a:xfrm>
            <a:off x="19279265" y="304800"/>
            <a:ext cx="5104735" cy="1446550"/>
          </a:xfrm>
          <a:prstGeom prst="rect">
            <a:avLst/>
          </a:prstGeom>
          <a:noFill/>
        </p:spPr>
        <p:txBody>
          <a:bodyPr wrap="square" rtlCol="0">
            <a:spAutoFit/>
          </a:bodyPr>
          <a:lstStyle/>
          <a:p>
            <a:pPr algn="ctr"/>
            <a:r>
              <a:rPr lang="en-US" sz="4400" b="1" dirty="0">
                <a:solidFill>
                  <a:schemeClr val="bg1"/>
                </a:solidFill>
              </a:rPr>
              <a:t>www.holtec.com</a:t>
            </a:r>
          </a:p>
          <a:p>
            <a:pPr algn="ctr"/>
            <a:r>
              <a:rPr lang="en-US" sz="4400" b="1" dirty="0">
                <a:solidFill>
                  <a:schemeClr val="bg1"/>
                </a:solidFill>
              </a:rPr>
              <a:t>www.smrllc.com</a:t>
            </a:r>
            <a:endParaRPr lang="en-US" sz="4400" b="1" dirty="0"/>
          </a:p>
        </p:txBody>
      </p:sp>
      <p:pic>
        <p:nvPicPr>
          <p:cNvPr id="9" name="Picture 8" descr="footer-image-red-2.png"/>
          <p:cNvPicPr>
            <a:picLocks noChangeAspect="1"/>
          </p:cNvPicPr>
          <p:nvPr userDrawn="1"/>
        </p:nvPicPr>
        <p:blipFill rotWithShape="1">
          <a:blip r:embed="rId3"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sp>
        <p:nvSpPr>
          <p:cNvPr id="6" name="TextBox 5">
            <a:extLst>
              <a:ext uri="{FF2B5EF4-FFF2-40B4-BE49-F238E27FC236}">
                <a16:creationId xmlns:a16="http://schemas.microsoft.com/office/drawing/2014/main" id="{C2474455-F8A6-47C9-95AD-32D269603F60}"/>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9" name="Straight Connector 8"/>
          <p:cNvCxnSpPr/>
          <p:nvPr userDrawn="1"/>
        </p:nvCxnSpPr>
        <p:spPr>
          <a:xfrm>
            <a:off x="19963388" y="0"/>
            <a:ext cx="0" cy="2362200"/>
          </a:xfrm>
          <a:prstGeom prst="line">
            <a:avLst/>
          </a:prstGeom>
          <a:ln w="76200">
            <a:solidFill>
              <a:schemeClr val="bg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24" name="Picture 23"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4" name="Group 13">
            <a:extLst>
              <a:ext uri="{FF2B5EF4-FFF2-40B4-BE49-F238E27FC236}">
                <a16:creationId xmlns:a16="http://schemas.microsoft.com/office/drawing/2014/main" id="{552BAAAA-FE99-4A97-959C-BBB14055E19B}"/>
              </a:ext>
            </a:extLst>
          </p:cNvPr>
          <p:cNvGrpSpPr/>
          <p:nvPr userDrawn="1"/>
        </p:nvGrpSpPr>
        <p:grpSpPr>
          <a:xfrm>
            <a:off x="21337517" y="152400"/>
            <a:ext cx="3046483" cy="1447800"/>
            <a:chOff x="20423187" y="533400"/>
            <a:chExt cx="3429000" cy="1676400"/>
          </a:xfrm>
        </p:grpSpPr>
        <p:sp>
          <p:nvSpPr>
            <p:cNvPr id="15" name="Rounded Rectangle 22">
              <a:extLst>
                <a:ext uri="{FF2B5EF4-FFF2-40B4-BE49-F238E27FC236}">
                  <a16:creationId xmlns:a16="http://schemas.microsoft.com/office/drawing/2014/main" id="{87792F72-5F5C-45A3-B5B4-8427CEA018EB}"/>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16" name="Picture 15" descr="1-6-14 Logo.png">
              <a:extLst>
                <a:ext uri="{FF2B5EF4-FFF2-40B4-BE49-F238E27FC236}">
                  <a16:creationId xmlns:a16="http://schemas.microsoft.com/office/drawing/2014/main" id="{05A2C731-90BA-43F9-AF2A-7CC65D32400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17" name="Picture 2" descr="G:\Generic\Marketing\LOGOS\SMR Logos\SMR 1.jpg">
            <a:extLst>
              <a:ext uri="{FF2B5EF4-FFF2-40B4-BE49-F238E27FC236}">
                <a16:creationId xmlns:a16="http://schemas.microsoft.com/office/drawing/2014/main" id="{F3B205EF-DB22-4179-BA74-68445A0CDE85}"/>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0B583257-92FE-4D61-A880-3C19FDC55624}"/>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0" name="TextBox 9">
            <a:extLst>
              <a:ext uri="{FF2B5EF4-FFF2-40B4-BE49-F238E27FC236}">
                <a16:creationId xmlns:a16="http://schemas.microsoft.com/office/drawing/2014/main" id="{8F07BE0F-F938-4E3B-9381-527FCCCE9227}"/>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5372" y="7467600"/>
            <a:ext cx="14630400" cy="1133476"/>
          </a:xfrm>
        </p:spPr>
        <p:txBody>
          <a:bodyPr anchor="b"/>
          <a:lstStyle>
            <a:lvl1pPr algn="l">
              <a:defRPr sz="4800" b="1"/>
            </a:lvl1pPr>
          </a:lstStyle>
          <a:p>
            <a:r>
              <a:rPr lang="en-US"/>
              <a:t>Click to edit Master title style</a:t>
            </a:r>
            <a:endParaRPr lang="en-US" dirty="0"/>
          </a:p>
        </p:txBody>
      </p:sp>
      <p:sp>
        <p:nvSpPr>
          <p:cNvPr id="3" name="Picture Placeholder 2"/>
          <p:cNvSpPr>
            <a:spLocks noGrp="1"/>
          </p:cNvSpPr>
          <p:nvPr>
            <p:ph type="pic" idx="1"/>
          </p:nvPr>
        </p:nvSpPr>
        <p:spPr>
          <a:xfrm>
            <a:off x="4779435" y="1225550"/>
            <a:ext cx="14630400" cy="6242050"/>
          </a:xfrm>
        </p:spPr>
        <p:txBody>
          <a:bodyPr/>
          <a:lstStyle>
            <a:lvl1pPr marL="0" indent="0">
              <a:buNone/>
              <a:defRPr sz="7598"/>
            </a:lvl1pPr>
            <a:lvl2pPr marL="1088466" indent="0">
              <a:buNone/>
              <a:defRPr sz="6698"/>
            </a:lvl2pPr>
            <a:lvl3pPr marL="2176934" indent="0">
              <a:buNone/>
              <a:defRPr sz="5699"/>
            </a:lvl3pPr>
            <a:lvl4pPr marL="3265400" indent="0">
              <a:buNone/>
              <a:defRPr sz="4800"/>
            </a:lvl4pPr>
            <a:lvl5pPr marL="4353867" indent="0">
              <a:buNone/>
              <a:defRPr sz="4800"/>
            </a:lvl5pPr>
            <a:lvl6pPr marL="5442333" indent="0">
              <a:buNone/>
              <a:defRPr sz="4800"/>
            </a:lvl6pPr>
            <a:lvl7pPr marL="6530799" indent="0">
              <a:buNone/>
              <a:defRPr sz="4800"/>
            </a:lvl7pPr>
            <a:lvl8pPr marL="7619266" indent="0">
              <a:buNone/>
              <a:defRPr sz="4800"/>
            </a:lvl8pPr>
            <a:lvl9pPr marL="8707732"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4725372" y="8601076"/>
            <a:ext cx="14630400" cy="1609724"/>
          </a:xfrm>
        </p:spPr>
        <p:txBody>
          <a:bodyPr/>
          <a:lstStyle>
            <a:lvl1pPr marL="0" indent="0">
              <a:buNone/>
              <a:defRPr sz="3300"/>
            </a:lvl1pPr>
            <a:lvl2pPr marL="1088466" indent="0">
              <a:buNone/>
              <a:defRPr sz="2900"/>
            </a:lvl2pPr>
            <a:lvl3pPr marL="2176934" indent="0">
              <a:buNone/>
              <a:defRPr sz="2400"/>
            </a:lvl3pPr>
            <a:lvl4pPr marL="3265400" indent="0">
              <a:buNone/>
              <a:defRPr sz="2100"/>
            </a:lvl4pPr>
            <a:lvl5pPr marL="4353867" indent="0">
              <a:buNone/>
              <a:defRPr sz="2100"/>
            </a:lvl5pPr>
            <a:lvl6pPr marL="5442333" indent="0">
              <a:buNone/>
              <a:defRPr sz="2100"/>
            </a:lvl6pPr>
            <a:lvl7pPr marL="6530799" indent="0">
              <a:buNone/>
              <a:defRPr sz="2100"/>
            </a:lvl7pPr>
            <a:lvl8pPr marL="7619266" indent="0">
              <a:buNone/>
              <a:defRPr sz="2100"/>
            </a:lvl8pPr>
            <a:lvl9pPr marL="8707732" indent="0">
              <a:buNone/>
              <a:defRPr sz="2100"/>
            </a:lvl9pPr>
          </a:lstStyle>
          <a:p>
            <a:pPr lvl="0"/>
            <a:r>
              <a:rPr lang="en-US"/>
              <a:t>Click to edit Master text styles</a:t>
            </a:r>
          </a:p>
        </p:txBody>
      </p:sp>
      <p:pic>
        <p:nvPicPr>
          <p:cNvPr id="22" name="Picture 21"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4" name="Group 13">
            <a:extLst>
              <a:ext uri="{FF2B5EF4-FFF2-40B4-BE49-F238E27FC236}">
                <a16:creationId xmlns:a16="http://schemas.microsoft.com/office/drawing/2014/main" id="{FD20D180-84FA-4A4A-AAA9-1A1C08FF281E}"/>
              </a:ext>
            </a:extLst>
          </p:cNvPr>
          <p:cNvGrpSpPr/>
          <p:nvPr userDrawn="1"/>
        </p:nvGrpSpPr>
        <p:grpSpPr>
          <a:xfrm>
            <a:off x="21337517" y="152400"/>
            <a:ext cx="3046483" cy="1447800"/>
            <a:chOff x="20423187" y="533400"/>
            <a:chExt cx="3429000" cy="1676400"/>
          </a:xfrm>
        </p:grpSpPr>
        <p:sp>
          <p:nvSpPr>
            <p:cNvPr id="19" name="Rounded Rectangle 22">
              <a:extLst>
                <a:ext uri="{FF2B5EF4-FFF2-40B4-BE49-F238E27FC236}">
                  <a16:creationId xmlns:a16="http://schemas.microsoft.com/office/drawing/2014/main" id="{10249F44-58C3-4294-829C-E3266F8D083B}"/>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20" name="Picture 19" descr="1-6-14 Logo.png">
              <a:extLst>
                <a:ext uri="{FF2B5EF4-FFF2-40B4-BE49-F238E27FC236}">
                  <a16:creationId xmlns:a16="http://schemas.microsoft.com/office/drawing/2014/main" id="{C2D2F8F9-26A3-4CAE-9E81-E0CC8AD890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21" name="Picture 2" descr="G:\Generic\Marketing\LOGOS\SMR Logos\SMR 1.jpg">
            <a:extLst>
              <a:ext uri="{FF2B5EF4-FFF2-40B4-BE49-F238E27FC236}">
                <a16:creationId xmlns:a16="http://schemas.microsoft.com/office/drawing/2014/main" id="{27A7E769-CD12-40DB-951E-C4CC27C07861}"/>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D3E92B3D-2518-4147-9207-6F9EF3CED51E}"/>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2" name="TextBox 11">
            <a:extLst>
              <a:ext uri="{FF2B5EF4-FFF2-40B4-BE49-F238E27FC236}">
                <a16:creationId xmlns:a16="http://schemas.microsoft.com/office/drawing/2014/main" id="{99786B32-C200-4F04-94F0-04E1227B0F99}"/>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descr="footer-image.png"/>
          <p:cNvPicPr>
            <a:picLocks noChangeAspect="1"/>
          </p:cNvPicPr>
          <p:nvPr userDrawn="1"/>
        </p:nvPicPr>
        <p:blipFill>
          <a:blip r:embed="rId2" cstate="email">
            <a:extLst>
              <a:ext uri="{28A0092B-C50C-407E-A947-70E740481C1C}">
                <a14:useLocalDpi xmlns:a14="http://schemas.microsoft.com/office/drawing/2010/main"/>
              </a:ext>
            </a:extLst>
          </a:blip>
          <a:srcRect b="19231"/>
          <a:stretch>
            <a:fillRect/>
          </a:stretch>
        </p:blipFill>
        <p:spPr>
          <a:xfrm>
            <a:off x="-1" y="10515600"/>
            <a:ext cx="24384001" cy="3200400"/>
          </a:xfrm>
          <a:prstGeom prst="rect">
            <a:avLst/>
          </a:prstGeom>
        </p:spPr>
      </p:pic>
      <p:pic>
        <p:nvPicPr>
          <p:cNvPr id="26" name="Picture 25" descr="header-image.png"/>
          <p:cNvPicPr>
            <a:picLocks noChangeAspect="1"/>
          </p:cNvPicPr>
          <p:nvPr userDrawn="1"/>
        </p:nvPicPr>
        <p:blipFill>
          <a:blip r:embed="rId3" cstate="screen"/>
          <a:srcRect l="300" t="5714" r="1741"/>
          <a:stretch>
            <a:fillRect/>
          </a:stretch>
        </p:blipFill>
        <p:spPr>
          <a:xfrm>
            <a:off x="0" y="0"/>
            <a:ext cx="24384000" cy="5029200"/>
          </a:xfrm>
          <a:prstGeom prst="rect">
            <a:avLst/>
          </a:prstGeom>
        </p:spPr>
      </p:pic>
      <p:sp>
        <p:nvSpPr>
          <p:cNvPr id="22" name="TextBox 21"/>
          <p:cNvSpPr txBox="1"/>
          <p:nvPr userDrawn="1"/>
        </p:nvSpPr>
        <p:spPr>
          <a:xfrm>
            <a:off x="529581" y="2421321"/>
            <a:ext cx="11276132" cy="1107996"/>
          </a:xfrm>
          <a:prstGeom prst="rect">
            <a:avLst/>
          </a:prstGeom>
          <a:noFill/>
        </p:spPr>
        <p:txBody>
          <a:bodyPr wrap="square" rtlCol="0">
            <a:spAutoFit/>
          </a:bodyPr>
          <a:lstStyle/>
          <a:p>
            <a:pPr algn="ctr"/>
            <a:r>
              <a:rPr lang="en-US" sz="6600" b="1" dirty="0">
                <a:latin typeface="+mj-lt"/>
              </a:rPr>
              <a:t>Questions?</a:t>
            </a:r>
          </a:p>
        </p:txBody>
      </p:sp>
      <p:sp>
        <p:nvSpPr>
          <p:cNvPr id="18" name="TextBox 17"/>
          <p:cNvSpPr txBox="1"/>
          <p:nvPr userDrawn="1"/>
        </p:nvSpPr>
        <p:spPr>
          <a:xfrm>
            <a:off x="6936533" y="5334000"/>
            <a:ext cx="6322267" cy="3046988"/>
          </a:xfrm>
          <a:prstGeom prst="rect">
            <a:avLst/>
          </a:prstGeom>
          <a:noFill/>
        </p:spPr>
        <p:txBody>
          <a:bodyPr wrap="square" rtlCol="0">
            <a:spAutoFit/>
          </a:bodyPr>
          <a:lstStyle/>
          <a:p>
            <a:r>
              <a:rPr lang="en-US" sz="3200" dirty="0"/>
              <a:t>Krishna P. Singh Technology Campus</a:t>
            </a:r>
          </a:p>
          <a:p>
            <a:r>
              <a:rPr lang="en-US" sz="3200" dirty="0"/>
              <a:t>One Holtec Boulevard</a:t>
            </a:r>
          </a:p>
          <a:p>
            <a:r>
              <a:rPr lang="en-US" sz="3200" dirty="0"/>
              <a:t>Camden, NJ 08104</a:t>
            </a:r>
          </a:p>
          <a:p>
            <a:endParaRPr lang="en-US" sz="3200" dirty="0"/>
          </a:p>
          <a:p>
            <a:r>
              <a:rPr lang="en-US" sz="3200" dirty="0"/>
              <a:t>Tel: (856) 797-0900</a:t>
            </a:r>
          </a:p>
          <a:p>
            <a:r>
              <a:rPr lang="en-US" sz="3200" dirty="0"/>
              <a:t>www.holtec.com</a:t>
            </a:r>
          </a:p>
        </p:txBody>
      </p:sp>
      <p:sp>
        <p:nvSpPr>
          <p:cNvPr id="25" name="Flowchart: Alternate Process 24"/>
          <p:cNvSpPr/>
          <p:nvPr userDrawn="1"/>
        </p:nvSpPr>
        <p:spPr>
          <a:xfrm>
            <a:off x="2974648" y="4876800"/>
            <a:ext cx="10436552" cy="3962400"/>
          </a:xfrm>
          <a:prstGeom prst="flowChartAlternateProcess">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sp>
        <p:nvSpPr>
          <p:cNvPr id="9" name="TextBox 8"/>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1" name="Picture 10" descr="1-6-14 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47429" y="5181600"/>
            <a:ext cx="3005771" cy="1523785"/>
          </a:xfrm>
          <a:prstGeom prst="rect">
            <a:avLst/>
          </a:prstGeom>
        </p:spPr>
      </p:pic>
      <p:pic>
        <p:nvPicPr>
          <p:cNvPr id="12" name="Picture 2" descr="G:\Generic\Marketing\LOGOS\SMR Logos\SMR 1.jpg">
            <a:extLst>
              <a:ext uri="{FF2B5EF4-FFF2-40B4-BE49-F238E27FC236}">
                <a16:creationId xmlns:a16="http://schemas.microsoft.com/office/drawing/2014/main" id="{2DC7110E-B60A-46C6-9548-409099F49602}"/>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743535" y="6705604"/>
            <a:ext cx="2424112" cy="19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104A65B-F758-4F38-917F-8C76269BA44C}"/>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ncy 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E2BE1E-EC2D-42A6-AFA1-3158E415F237}"/>
              </a:ext>
            </a:extLst>
          </p:cNvPr>
          <p:cNvSpPr>
            <a:spLocks noGrp="1"/>
          </p:cNvSpPr>
          <p:nvPr>
            <p:ph type="sldNum" sz="quarter" idx="10"/>
          </p:nvPr>
        </p:nvSpPr>
        <p:spPr/>
        <p:txBody>
          <a:bodyPr/>
          <a:lstStyle/>
          <a:p>
            <a:fld id="{E6DCFFC7-320D-4D1E-A7CF-42077D18E34C}" type="slidenum">
              <a:rPr lang="en-US" smtClean="0"/>
              <a:pPr/>
              <a:t>‹#›</a:t>
            </a:fld>
            <a:endParaRPr lang="en-US" dirty="0"/>
          </a:p>
        </p:txBody>
      </p:sp>
      <p:pic>
        <p:nvPicPr>
          <p:cNvPr id="5" name="Picture 4" descr="A picture containing circuit&#10;&#10;Description automatically generated">
            <a:extLst>
              <a:ext uri="{FF2B5EF4-FFF2-40B4-BE49-F238E27FC236}">
                <a16:creationId xmlns:a16="http://schemas.microsoft.com/office/drawing/2014/main" id="{734989F2-3CD0-4A71-9FF3-D465FE5EEF24}"/>
              </a:ext>
            </a:extLst>
          </p:cNvPr>
          <p:cNvPicPr>
            <a:picLocks noChangeAspect="1"/>
          </p:cNvPicPr>
          <p:nvPr userDrawn="1"/>
        </p:nvPicPr>
        <p:blipFill rotWithShape="1">
          <a:blip r:embed="rId2" cstate="hqprint">
            <a:alphaModFix amt="35000"/>
            <a:extLst>
              <a:ext uri="{28A0092B-C50C-407E-A947-70E740481C1C}">
                <a14:useLocalDpi xmlns:a14="http://schemas.microsoft.com/office/drawing/2010/main"/>
              </a:ext>
            </a:extLst>
          </a:blip>
          <a:srcRect l="13334"/>
          <a:stretch/>
        </p:blipFill>
        <p:spPr>
          <a:xfrm>
            <a:off x="-5862" y="0"/>
            <a:ext cx="24389862" cy="13716000"/>
          </a:xfrm>
          <a:prstGeom prst="rect">
            <a:avLst/>
          </a:prstGeom>
        </p:spPr>
      </p:pic>
      <p:pic>
        <p:nvPicPr>
          <p:cNvPr id="7" name="Picture 6" descr="footer-image-red-2.png">
            <a:extLst>
              <a:ext uri="{FF2B5EF4-FFF2-40B4-BE49-F238E27FC236}">
                <a16:creationId xmlns:a16="http://schemas.microsoft.com/office/drawing/2014/main" id="{9C622A6B-0ECB-4EF7-B11A-5A9D330EAA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pic>
        <p:nvPicPr>
          <p:cNvPr id="10" name="Picture 9" descr="header-image.png">
            <a:extLst>
              <a:ext uri="{FF2B5EF4-FFF2-40B4-BE49-F238E27FC236}">
                <a16:creationId xmlns:a16="http://schemas.microsoft.com/office/drawing/2014/main" id="{BF10FC97-1877-48F0-97D2-D714E7CFD824}"/>
              </a:ext>
            </a:extLst>
          </p:cNvPr>
          <p:cNvPicPr>
            <a:picLocks noChangeAspect="1"/>
          </p:cNvPicPr>
          <p:nvPr userDrawn="1"/>
        </p:nvPicPr>
        <p:blipFill>
          <a:blip r:embed="rId4" cstate="email">
            <a:extLst>
              <a:ext uri="{28A0092B-C50C-407E-A947-70E740481C1C}">
                <a14:useLocalDpi xmlns:a14="http://schemas.microsoft.com/office/drawing/2010/main"/>
              </a:ext>
            </a:extLst>
          </a:blip>
          <a:srcRect l="300" t="5714" r="1741"/>
          <a:stretch>
            <a:fillRect/>
          </a:stretch>
        </p:blipFill>
        <p:spPr>
          <a:xfrm>
            <a:off x="0" y="0"/>
            <a:ext cx="24384000" cy="3048000"/>
          </a:xfrm>
          <a:prstGeom prst="rect">
            <a:avLst/>
          </a:prstGeom>
        </p:spPr>
      </p:pic>
      <p:sp>
        <p:nvSpPr>
          <p:cNvPr id="8" name="TextBox 7">
            <a:extLst>
              <a:ext uri="{FF2B5EF4-FFF2-40B4-BE49-F238E27FC236}">
                <a16:creationId xmlns:a16="http://schemas.microsoft.com/office/drawing/2014/main" id="{6DD7C928-8355-4898-94AD-FA19FF371CE1}"/>
              </a:ext>
            </a:extLst>
          </p:cNvPr>
          <p:cNvSpPr txBox="1"/>
          <p:nvPr userDrawn="1"/>
        </p:nvSpPr>
        <p:spPr>
          <a:xfrm>
            <a:off x="19279265" y="304800"/>
            <a:ext cx="5104735" cy="1446550"/>
          </a:xfrm>
          <a:prstGeom prst="rect">
            <a:avLst/>
          </a:prstGeom>
          <a:noFill/>
        </p:spPr>
        <p:txBody>
          <a:bodyPr wrap="square" rtlCol="0">
            <a:spAutoFit/>
          </a:bodyPr>
          <a:lstStyle/>
          <a:p>
            <a:pPr algn="ctr"/>
            <a:r>
              <a:rPr lang="en-US" sz="4400" b="1" dirty="0">
                <a:solidFill>
                  <a:schemeClr val="bg1"/>
                </a:solidFill>
              </a:rPr>
              <a:t>www.holtec.com</a:t>
            </a:r>
          </a:p>
          <a:p>
            <a:pPr algn="ctr"/>
            <a:r>
              <a:rPr lang="en-US" sz="4400" b="1" dirty="0">
                <a:solidFill>
                  <a:schemeClr val="bg1"/>
                </a:solidFill>
              </a:rPr>
              <a:t>www.smrllc.com</a:t>
            </a:r>
            <a:endParaRPr lang="en-US" sz="4400" b="1" dirty="0"/>
          </a:p>
        </p:txBody>
      </p:sp>
      <p:sp>
        <p:nvSpPr>
          <p:cNvPr id="9" name="TextBox 8">
            <a:extLst>
              <a:ext uri="{FF2B5EF4-FFF2-40B4-BE49-F238E27FC236}">
                <a16:creationId xmlns:a16="http://schemas.microsoft.com/office/drawing/2014/main" id="{0AC76AF7-4C2E-4436-9F8C-3C4E9C49D351}"/>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spTree>
    <p:extLst>
      <p:ext uri="{BB962C8B-B14F-4D97-AF65-F5344CB8AC3E}">
        <p14:creationId xmlns:p14="http://schemas.microsoft.com/office/powerpoint/2010/main" val="419468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7" name="Picture 16"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sp>
        <p:nvSpPr>
          <p:cNvPr id="2" name="Title 1"/>
          <p:cNvSpPr>
            <a:spLocks noGrp="1"/>
          </p:cNvSpPr>
          <p:nvPr>
            <p:ph type="title" hasCustomPrompt="1"/>
          </p:nvPr>
        </p:nvSpPr>
        <p:spPr>
          <a:xfrm>
            <a:off x="4097341" y="304800"/>
            <a:ext cx="14723087" cy="1544782"/>
          </a:xfrm>
        </p:spPr>
        <p:txBody>
          <a:bodyPr>
            <a:normAutofit/>
          </a:bodyPr>
          <a:lstStyle>
            <a:lvl1pPr algn="l">
              <a:defRPr sz="5400" b="1"/>
            </a:lvl1pPr>
          </a:lstStyle>
          <a:p>
            <a:r>
              <a:rPr lang="en-US" dirty="0"/>
              <a:t>Title</a:t>
            </a:r>
          </a:p>
        </p:txBody>
      </p:sp>
      <p:sp>
        <p:nvSpPr>
          <p:cNvPr id="3" name="Content Placeholder 2"/>
          <p:cNvSpPr>
            <a:spLocks noGrp="1"/>
          </p:cNvSpPr>
          <p:nvPr>
            <p:ph idx="1"/>
          </p:nvPr>
        </p:nvSpPr>
        <p:spPr>
          <a:xfrm>
            <a:off x="381000" y="2286000"/>
            <a:ext cx="23469600" cy="9372600"/>
          </a:xfrm>
        </p:spPr>
        <p:txBody>
          <a:bodyPr>
            <a:normAutofit/>
          </a:bodyPr>
          <a:lstStyle>
            <a:lvl1pPr>
              <a:buFontTx/>
              <a:buBlip>
                <a:blip r:embed="rId3"/>
              </a:buBlip>
              <a:defRPr sz="6000"/>
            </a:lvl1pPr>
            <a:lvl2pPr marL="2003425" indent="-1023938">
              <a:buFontTx/>
              <a:buBlip>
                <a:blip r:embed="rId4"/>
              </a:buBlip>
              <a:defRPr sz="5400"/>
            </a:lvl2pPr>
            <a:lvl3pPr marL="2917825" indent="-739775">
              <a:buFont typeface="Wingdings" pitchFamily="2" charset="2"/>
              <a:buChar char="§"/>
              <a:defRPr sz="4800"/>
            </a:lvl3pPr>
            <a:lvl4pPr marL="4005263" indent="-739775">
              <a:buFont typeface="Calibri" panose="020F0502020204030204" pitchFamily="34" charset="0"/>
              <a:buChar char="‒"/>
              <a:defRPr sz="4400"/>
            </a:lvl4pPr>
            <a:lvl5pPr marL="5094288" indent="-739775">
              <a:defRPr sz="4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p:cNvSpPr txBox="1"/>
          <p:nvPr userDrawn="1"/>
        </p:nvSpPr>
        <p:spPr>
          <a:xfrm>
            <a:off x="762000" y="12649203"/>
            <a:ext cx="10134770" cy="769441"/>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3200" dirty="0">
                <a:solidFill>
                  <a:schemeClr val="bg1"/>
                </a:solidFill>
              </a:rPr>
              <a:t> </a:t>
            </a:r>
            <a:r>
              <a:rPr lang="en-US" sz="4300" dirty="0">
                <a:solidFill>
                  <a:schemeClr val="bg1"/>
                </a:solidFill>
              </a:rPr>
              <a:t>Page </a:t>
            </a:r>
            <a:fld id="{36D7975D-3505-444D-ABAF-0764196127B9}" type="slidenum">
              <a:rPr lang="en-US" sz="4300" smtClean="0">
                <a:solidFill>
                  <a:schemeClr val="bg1"/>
                </a:solidFill>
              </a:rPr>
              <a:pPr algn="l"/>
              <a:t>‹#›</a:t>
            </a:fld>
            <a:endParaRPr lang="en-US" sz="4300" dirty="0">
              <a:solidFill>
                <a:schemeClr val="bg1"/>
              </a:solidFill>
            </a:endParaRPr>
          </a:p>
        </p:txBody>
      </p:sp>
      <p:grpSp>
        <p:nvGrpSpPr>
          <p:cNvPr id="19" name="Group 18"/>
          <p:cNvGrpSpPr/>
          <p:nvPr userDrawn="1"/>
        </p:nvGrpSpPr>
        <p:grpSpPr>
          <a:xfrm>
            <a:off x="21337517" y="152400"/>
            <a:ext cx="3046483" cy="1447800"/>
            <a:chOff x="20423187" y="533400"/>
            <a:chExt cx="3429000" cy="1676400"/>
          </a:xfrm>
        </p:grpSpPr>
        <p:sp>
          <p:nvSpPr>
            <p:cNvPr id="23" name="Rounded Rectangle 22"/>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13" name="Picture 12" descr="1-6-14 Logo.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9" name="Picture 2" descr="G:\Generic\Marketing\LOGOS\SMR Logos\SMR 1.jpg">
            <a:extLst>
              <a:ext uri="{FF2B5EF4-FFF2-40B4-BE49-F238E27FC236}">
                <a16:creationId xmlns:a16="http://schemas.microsoft.com/office/drawing/2014/main" id="{EC7A3D00-2930-4A81-9F86-7C2E1CF3F2C7}"/>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4B339A2-3EEA-429B-A08C-96E792E2B58A}"/>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Slide">
    <p:spTree>
      <p:nvGrpSpPr>
        <p:cNvPr id="1" name=""/>
        <p:cNvGrpSpPr/>
        <p:nvPr/>
      </p:nvGrpSpPr>
      <p:grpSpPr>
        <a:xfrm>
          <a:off x="0" y="0"/>
          <a:ext cx="0" cy="0"/>
          <a:chOff x="0" y="0"/>
          <a:chExt cx="0" cy="0"/>
        </a:xfrm>
      </p:grpSpPr>
      <p:pic>
        <p:nvPicPr>
          <p:cNvPr id="16" name="Picture 15" descr="footer-image.png"/>
          <p:cNvPicPr>
            <a:picLocks noChangeAspect="1"/>
          </p:cNvPicPr>
          <p:nvPr userDrawn="1"/>
        </p:nvPicPr>
        <p:blipFill>
          <a:blip r:embed="rId2" cstate="email">
            <a:extLst>
              <a:ext uri="{28A0092B-C50C-407E-A947-70E740481C1C}">
                <a14:useLocalDpi xmlns:a14="http://schemas.microsoft.com/office/drawing/2010/main"/>
              </a:ext>
            </a:extLst>
          </a:blip>
          <a:srcRect b="19231"/>
          <a:stretch>
            <a:fillRect/>
          </a:stretch>
        </p:blipFill>
        <p:spPr>
          <a:xfrm>
            <a:off x="-1" y="10515600"/>
            <a:ext cx="24384001" cy="3200400"/>
          </a:xfrm>
          <a:prstGeom prst="rect">
            <a:avLst/>
          </a:prstGeom>
        </p:spPr>
      </p:pic>
      <p:sp>
        <p:nvSpPr>
          <p:cNvPr id="3" name="Text Placeholder 2"/>
          <p:cNvSpPr>
            <a:spLocks noGrp="1"/>
          </p:cNvSpPr>
          <p:nvPr>
            <p:ph type="body" idx="1" hasCustomPrompt="1"/>
          </p:nvPr>
        </p:nvSpPr>
        <p:spPr>
          <a:xfrm>
            <a:off x="1600200" y="5486400"/>
            <a:ext cx="20726400" cy="1371600"/>
          </a:xfrm>
        </p:spPr>
        <p:txBody>
          <a:bodyPr anchor="t" anchorCtr="0"/>
          <a:lstStyle>
            <a:lvl1pPr marL="0" indent="0" algn="ctr">
              <a:buNone/>
              <a:defRPr sz="4800" baseline="0">
                <a:solidFill>
                  <a:schemeClr val="tx1"/>
                </a:solidFill>
              </a:defRPr>
            </a:lvl1pPr>
            <a:lvl2pPr marL="1088466" indent="0">
              <a:buNone/>
              <a:defRPr sz="4300">
                <a:solidFill>
                  <a:schemeClr val="tx1">
                    <a:tint val="75000"/>
                  </a:schemeClr>
                </a:solidFill>
              </a:defRPr>
            </a:lvl2pPr>
            <a:lvl3pPr marL="2176934" indent="0">
              <a:buNone/>
              <a:defRPr sz="3800">
                <a:solidFill>
                  <a:schemeClr val="tx1">
                    <a:tint val="75000"/>
                  </a:schemeClr>
                </a:solidFill>
              </a:defRPr>
            </a:lvl3pPr>
            <a:lvl4pPr marL="3265400" indent="0">
              <a:buNone/>
              <a:defRPr sz="3300">
                <a:solidFill>
                  <a:schemeClr val="tx1">
                    <a:tint val="75000"/>
                  </a:schemeClr>
                </a:solidFill>
              </a:defRPr>
            </a:lvl4pPr>
            <a:lvl5pPr marL="4353867" indent="0">
              <a:buNone/>
              <a:defRPr sz="3300">
                <a:solidFill>
                  <a:schemeClr val="tx1">
                    <a:tint val="75000"/>
                  </a:schemeClr>
                </a:solidFill>
              </a:defRPr>
            </a:lvl5pPr>
            <a:lvl6pPr marL="5442333" indent="0">
              <a:buNone/>
              <a:defRPr sz="3300">
                <a:solidFill>
                  <a:schemeClr val="tx1">
                    <a:tint val="75000"/>
                  </a:schemeClr>
                </a:solidFill>
              </a:defRPr>
            </a:lvl6pPr>
            <a:lvl7pPr marL="6530799" indent="0">
              <a:buNone/>
              <a:defRPr sz="3300">
                <a:solidFill>
                  <a:schemeClr val="tx1">
                    <a:tint val="75000"/>
                  </a:schemeClr>
                </a:solidFill>
              </a:defRPr>
            </a:lvl7pPr>
            <a:lvl8pPr marL="7619266" indent="0">
              <a:buNone/>
              <a:defRPr sz="3300">
                <a:solidFill>
                  <a:schemeClr val="tx1">
                    <a:tint val="75000"/>
                  </a:schemeClr>
                </a:solidFill>
              </a:defRPr>
            </a:lvl8pPr>
            <a:lvl9pPr marL="8707732" indent="0">
              <a:buNone/>
              <a:defRPr sz="3300">
                <a:solidFill>
                  <a:schemeClr val="tx1">
                    <a:tint val="75000"/>
                  </a:schemeClr>
                </a:solidFill>
              </a:defRPr>
            </a:lvl9pPr>
          </a:lstStyle>
          <a:p>
            <a:pPr lvl="0"/>
            <a:r>
              <a:rPr lang="en-US" dirty="0"/>
              <a:t>Description</a:t>
            </a:r>
          </a:p>
        </p:txBody>
      </p:sp>
      <p:sp>
        <p:nvSpPr>
          <p:cNvPr id="17" name="Title 1"/>
          <p:cNvSpPr>
            <a:spLocks noGrp="1"/>
          </p:cNvSpPr>
          <p:nvPr>
            <p:ph type="title" hasCustomPrompt="1"/>
          </p:nvPr>
        </p:nvSpPr>
        <p:spPr>
          <a:xfrm>
            <a:off x="1600201" y="4038600"/>
            <a:ext cx="20723701" cy="1447800"/>
          </a:xfrm>
        </p:spPr>
        <p:txBody>
          <a:bodyPr anchor="b" anchorCtr="0">
            <a:noAutofit/>
          </a:bodyPr>
          <a:lstStyle>
            <a:lvl1pPr algn="ctr">
              <a:defRPr sz="5400" b="1" baseline="0"/>
            </a:lvl1pPr>
          </a:lstStyle>
          <a:p>
            <a:r>
              <a:rPr lang="en-US" dirty="0"/>
              <a:t>Chapter Title</a:t>
            </a:r>
          </a:p>
        </p:txBody>
      </p:sp>
      <p:grpSp>
        <p:nvGrpSpPr>
          <p:cNvPr id="19" name="Group 18">
            <a:extLst>
              <a:ext uri="{FF2B5EF4-FFF2-40B4-BE49-F238E27FC236}">
                <a16:creationId xmlns:a16="http://schemas.microsoft.com/office/drawing/2014/main" id="{BD950211-9063-47D0-B056-219F1773C27B}"/>
              </a:ext>
            </a:extLst>
          </p:cNvPr>
          <p:cNvGrpSpPr/>
          <p:nvPr userDrawn="1"/>
        </p:nvGrpSpPr>
        <p:grpSpPr>
          <a:xfrm>
            <a:off x="21337517" y="152400"/>
            <a:ext cx="3046483" cy="1447800"/>
            <a:chOff x="20423187" y="533400"/>
            <a:chExt cx="3429000" cy="1676400"/>
          </a:xfrm>
        </p:grpSpPr>
        <p:sp>
          <p:nvSpPr>
            <p:cNvPr id="20" name="Rounded Rectangle 22">
              <a:extLst>
                <a:ext uri="{FF2B5EF4-FFF2-40B4-BE49-F238E27FC236}">
                  <a16:creationId xmlns:a16="http://schemas.microsoft.com/office/drawing/2014/main" id="{4AAAB64C-7669-4241-8628-C7452CDC0D07}"/>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21" name="Picture 20" descr="1-6-14 Logo.png">
              <a:extLst>
                <a:ext uri="{FF2B5EF4-FFF2-40B4-BE49-F238E27FC236}">
                  <a16:creationId xmlns:a16="http://schemas.microsoft.com/office/drawing/2014/main" id="{75529BF7-448A-4176-831E-11131BC642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22" name="Picture 2" descr="G:\Generic\Marketing\LOGOS\SMR Logos\SMR 1.jpg">
            <a:extLst>
              <a:ext uri="{FF2B5EF4-FFF2-40B4-BE49-F238E27FC236}">
                <a16:creationId xmlns:a16="http://schemas.microsoft.com/office/drawing/2014/main" id="{886CD97B-4112-4480-A45B-6EDE3CFEFE7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924A40C1-A95A-4D24-9E43-46136AA4A6C8}"/>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1" name="TextBox 10">
            <a:extLst>
              <a:ext uri="{FF2B5EF4-FFF2-40B4-BE49-F238E27FC236}">
                <a16:creationId xmlns:a16="http://schemas.microsoft.com/office/drawing/2014/main" id="{8DA26B04-3B2B-49EA-A226-1E6802A31E76}"/>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side-Vertical Title">
    <p:spTree>
      <p:nvGrpSpPr>
        <p:cNvPr id="1" name=""/>
        <p:cNvGrpSpPr/>
        <p:nvPr/>
      </p:nvGrpSpPr>
      <p:grpSpPr>
        <a:xfrm>
          <a:off x="0" y="0"/>
          <a:ext cx="0" cy="0"/>
          <a:chOff x="0" y="0"/>
          <a:chExt cx="0" cy="0"/>
        </a:xfrm>
      </p:grpSpPr>
      <p:cxnSp>
        <p:nvCxnSpPr>
          <p:cNvPr id="9" name="Straight Connector 8"/>
          <p:cNvCxnSpPr/>
          <p:nvPr userDrawn="1"/>
        </p:nvCxnSpPr>
        <p:spPr>
          <a:xfrm>
            <a:off x="19963388" y="0"/>
            <a:ext cx="0" cy="2362200"/>
          </a:xfrm>
          <a:prstGeom prst="line">
            <a:avLst/>
          </a:prstGeom>
          <a:ln w="76200">
            <a:solidFill>
              <a:schemeClr val="bg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a:xfrm rot="16200000">
            <a:off x="-3391064" y="5448464"/>
            <a:ext cx="9296400" cy="2514272"/>
          </a:xfrm>
        </p:spPr>
        <p:txBody>
          <a:bodyPr>
            <a:normAutofit/>
          </a:bodyPr>
          <a:lstStyle>
            <a:lvl1pPr algn="ctr">
              <a:defRPr sz="5400" b="1"/>
            </a:lvl1pPr>
          </a:lstStyle>
          <a:p>
            <a:r>
              <a:rPr lang="en-US" dirty="0"/>
              <a:t>Title</a:t>
            </a:r>
          </a:p>
        </p:txBody>
      </p:sp>
      <p:pic>
        <p:nvPicPr>
          <p:cNvPr id="26" name="Picture 25"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3" name="Group 12">
            <a:extLst>
              <a:ext uri="{FF2B5EF4-FFF2-40B4-BE49-F238E27FC236}">
                <a16:creationId xmlns:a16="http://schemas.microsoft.com/office/drawing/2014/main" id="{BD8D5705-D24B-4C43-9F64-A22650F8B2D4}"/>
              </a:ext>
            </a:extLst>
          </p:cNvPr>
          <p:cNvGrpSpPr/>
          <p:nvPr userDrawn="1"/>
        </p:nvGrpSpPr>
        <p:grpSpPr>
          <a:xfrm>
            <a:off x="21337517" y="152400"/>
            <a:ext cx="3046483" cy="1447800"/>
            <a:chOff x="20423187" y="533400"/>
            <a:chExt cx="3429000" cy="1676400"/>
          </a:xfrm>
        </p:grpSpPr>
        <p:sp>
          <p:nvSpPr>
            <p:cNvPr id="14" name="Rounded Rectangle 22">
              <a:extLst>
                <a:ext uri="{FF2B5EF4-FFF2-40B4-BE49-F238E27FC236}">
                  <a16:creationId xmlns:a16="http://schemas.microsoft.com/office/drawing/2014/main" id="{69F50B35-F641-4044-87E4-8F47C8A65EDC}"/>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16" name="Picture 15" descr="1-6-14 Logo.png">
              <a:extLst>
                <a:ext uri="{FF2B5EF4-FFF2-40B4-BE49-F238E27FC236}">
                  <a16:creationId xmlns:a16="http://schemas.microsoft.com/office/drawing/2014/main" id="{E69783EE-BC83-4BF4-AC13-885D7F4F6B1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18" name="Picture 2" descr="G:\Generic\Marketing\LOGOS\SMR Logos\SMR 1.jpg">
            <a:extLst>
              <a:ext uri="{FF2B5EF4-FFF2-40B4-BE49-F238E27FC236}">
                <a16:creationId xmlns:a16="http://schemas.microsoft.com/office/drawing/2014/main" id="{531409F1-F6A6-41A6-86E6-30C9D37D79E3}"/>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D15B5C87-76C0-492F-93D7-BF863AA01F5D}"/>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1" name="TextBox 10">
            <a:extLst>
              <a:ext uri="{FF2B5EF4-FFF2-40B4-BE49-F238E27FC236}">
                <a16:creationId xmlns:a16="http://schemas.microsoft.com/office/drawing/2014/main" id="{8D3F50C0-EAE8-4BFD-8CE3-E27B9C749BDE}"/>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70127"/>
            <a:ext cx="10769600" cy="9813927"/>
          </a:xfrm>
        </p:spPr>
        <p:txBody>
          <a:bodyPr>
            <a:normAutofit/>
          </a:bodyPr>
          <a:lstStyle>
            <a:lvl1pPr marL="816350" indent="-816350" algn="l" defTabSz="2176934" rtl="0" eaLnBrk="1" latinLnBrk="0" hangingPunct="1">
              <a:spcBef>
                <a:spcPct val="20000"/>
              </a:spcBef>
              <a:buClr>
                <a:srgbClr val="A01417"/>
              </a:buClr>
              <a:buFont typeface="Wingdings" panose="05000000000000000000" pitchFamily="2" charset="2"/>
              <a:buChar char="§"/>
              <a:defRPr lang="en-US" sz="6000" kern="1200" dirty="0" smtClean="0">
                <a:solidFill>
                  <a:schemeClr val="tx1"/>
                </a:solidFill>
                <a:latin typeface="+mn-lt"/>
                <a:ea typeface="+mn-ea"/>
                <a:cs typeface="+mn-cs"/>
              </a:defRPr>
            </a:lvl1pPr>
            <a:lvl2pPr marL="1992313" indent="-903288" algn="l" defTabSz="2176934" rtl="0" eaLnBrk="1" latinLnBrk="0" hangingPunct="1">
              <a:spcBef>
                <a:spcPct val="20000"/>
              </a:spcBef>
              <a:defRPr lang="en-US" sz="5400" kern="1200" dirty="0" smtClean="0">
                <a:solidFill>
                  <a:schemeClr val="tx1"/>
                </a:solidFill>
                <a:latin typeface="+mn-lt"/>
                <a:ea typeface="+mn-ea"/>
                <a:cs typeface="+mn-cs"/>
              </a:defRPr>
            </a:lvl2pPr>
            <a:lvl3pPr algn="l" defTabSz="2176934" rtl="0" eaLnBrk="1" latinLnBrk="0" hangingPunct="1">
              <a:spcBef>
                <a:spcPct val="20000"/>
              </a:spcBef>
              <a:defRPr lang="en-US" sz="4800" kern="1200" dirty="0" smtClean="0">
                <a:solidFill>
                  <a:schemeClr val="tx1"/>
                </a:solidFill>
                <a:latin typeface="+mn-lt"/>
                <a:ea typeface="+mn-ea"/>
                <a:cs typeface="+mn-cs"/>
              </a:defRPr>
            </a:lvl3pPr>
            <a:lvl4pPr algn="l" defTabSz="2176934" rtl="0" eaLnBrk="1" latinLnBrk="0" hangingPunct="1">
              <a:spcBef>
                <a:spcPct val="20000"/>
              </a:spcBef>
              <a:defRPr lang="en-US" sz="4400" kern="1200" dirty="0" smtClean="0">
                <a:solidFill>
                  <a:schemeClr val="tx1"/>
                </a:solidFill>
                <a:latin typeface="+mn-lt"/>
                <a:ea typeface="+mn-ea"/>
                <a:cs typeface="+mn-cs"/>
              </a:defRPr>
            </a:lvl4pPr>
            <a:lvl5pPr algn="l" defTabSz="2176934" rtl="0" eaLnBrk="1" latinLnBrk="0" hangingPunct="1">
              <a:spcBef>
                <a:spcPct val="20000"/>
              </a:spcBef>
              <a:defRPr lang="en-US" sz="4000" kern="1200" dirty="0">
                <a:solidFill>
                  <a:schemeClr val="tx1"/>
                </a:solidFill>
                <a:latin typeface="+mn-lt"/>
                <a:ea typeface="+mn-ea"/>
                <a:cs typeface="+mn-cs"/>
              </a:defRPr>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557000" y="2270127"/>
            <a:ext cx="10769600" cy="9813927"/>
          </a:xfrm>
        </p:spPr>
        <p:txBody>
          <a:bodyPr>
            <a:normAutofit/>
          </a:bodyPr>
          <a:lstStyle>
            <a:lvl1pPr marL="914377" indent="-914377" algn="l" defTabSz="2176934" rtl="0" eaLnBrk="1" latinLnBrk="0" hangingPunct="1">
              <a:spcBef>
                <a:spcPct val="20000"/>
              </a:spcBef>
              <a:buClr>
                <a:srgbClr val="A01417"/>
              </a:buClr>
              <a:buFont typeface="Wingdings" panose="05000000000000000000" pitchFamily="2" charset="2"/>
              <a:buChar char="§"/>
              <a:defRPr lang="en-US" sz="6000" kern="1200" dirty="0" smtClean="0">
                <a:solidFill>
                  <a:schemeClr val="tx1"/>
                </a:solidFill>
                <a:latin typeface="+mn-lt"/>
                <a:ea typeface="+mn-ea"/>
                <a:cs typeface="+mn-cs"/>
              </a:defRPr>
            </a:lvl1pPr>
            <a:lvl2pPr marL="1768758" indent="-680291" algn="l" defTabSz="2176934" rtl="0" eaLnBrk="1" latinLnBrk="0" hangingPunct="1">
              <a:spcBef>
                <a:spcPct val="20000"/>
              </a:spcBef>
              <a:defRPr lang="en-US" sz="5400" kern="1200" dirty="0" smtClean="0">
                <a:solidFill>
                  <a:schemeClr val="tx1"/>
                </a:solidFill>
                <a:latin typeface="+mn-lt"/>
                <a:ea typeface="+mn-ea"/>
                <a:cs typeface="+mn-cs"/>
              </a:defRPr>
            </a:lvl2pPr>
            <a:lvl3pPr algn="l" defTabSz="2176934" rtl="0" eaLnBrk="1" latinLnBrk="0" hangingPunct="1">
              <a:spcBef>
                <a:spcPct val="20000"/>
              </a:spcBef>
              <a:defRPr lang="en-US" sz="4800" kern="1200" dirty="0" smtClean="0">
                <a:solidFill>
                  <a:schemeClr val="tx1"/>
                </a:solidFill>
                <a:latin typeface="+mn-lt"/>
                <a:ea typeface="+mn-ea"/>
                <a:cs typeface="+mn-cs"/>
              </a:defRPr>
            </a:lvl3pPr>
            <a:lvl4pPr algn="l" defTabSz="2176934" rtl="0" eaLnBrk="1" latinLnBrk="0" hangingPunct="1">
              <a:spcBef>
                <a:spcPct val="20000"/>
              </a:spcBef>
              <a:defRPr lang="en-US" sz="4400" kern="1200" dirty="0" smtClean="0">
                <a:solidFill>
                  <a:schemeClr val="tx1"/>
                </a:solidFill>
                <a:latin typeface="+mn-lt"/>
                <a:ea typeface="+mn-ea"/>
                <a:cs typeface="+mn-cs"/>
              </a:defRPr>
            </a:lvl4pPr>
            <a:lvl5pPr algn="l" defTabSz="2176934" rtl="0" eaLnBrk="1" latinLnBrk="0" hangingPunct="1">
              <a:spcBef>
                <a:spcPct val="20000"/>
              </a:spcBef>
              <a:defRPr lang="en-US" sz="4000" kern="1200" dirty="0">
                <a:solidFill>
                  <a:schemeClr val="tx1"/>
                </a:solidFill>
                <a:latin typeface="+mn-lt"/>
                <a:ea typeface="+mn-ea"/>
                <a:cs typeface="+mn-cs"/>
              </a:defRPr>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3" name="Group 12">
            <a:extLst>
              <a:ext uri="{FF2B5EF4-FFF2-40B4-BE49-F238E27FC236}">
                <a16:creationId xmlns:a16="http://schemas.microsoft.com/office/drawing/2014/main" id="{2EF4913A-ABD0-47F4-956C-F7CBCDADFB20}"/>
              </a:ext>
            </a:extLst>
          </p:cNvPr>
          <p:cNvGrpSpPr/>
          <p:nvPr userDrawn="1"/>
        </p:nvGrpSpPr>
        <p:grpSpPr>
          <a:xfrm>
            <a:off x="21337517" y="152400"/>
            <a:ext cx="3046483" cy="1447800"/>
            <a:chOff x="20423187" y="533400"/>
            <a:chExt cx="3429000" cy="1676400"/>
          </a:xfrm>
        </p:grpSpPr>
        <p:sp>
          <p:nvSpPr>
            <p:cNvPr id="14" name="Rounded Rectangle 22">
              <a:extLst>
                <a:ext uri="{FF2B5EF4-FFF2-40B4-BE49-F238E27FC236}">
                  <a16:creationId xmlns:a16="http://schemas.microsoft.com/office/drawing/2014/main" id="{837B367D-284F-4793-8C42-B50E1C09B136}"/>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15" name="Picture 14" descr="1-6-14 Logo.png">
              <a:extLst>
                <a:ext uri="{FF2B5EF4-FFF2-40B4-BE49-F238E27FC236}">
                  <a16:creationId xmlns:a16="http://schemas.microsoft.com/office/drawing/2014/main" id="{C7BD6913-3866-440F-98C9-FF48A2FCB8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16" name="Picture 2" descr="G:\Generic\Marketing\LOGOS\SMR Logos\SMR 1.jpg">
            <a:extLst>
              <a:ext uri="{FF2B5EF4-FFF2-40B4-BE49-F238E27FC236}">
                <a16:creationId xmlns:a16="http://schemas.microsoft.com/office/drawing/2014/main" id="{0D3107B1-3F11-442C-A253-CF01564B398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E4FEB7B-1043-462D-96FF-491BB556761C}"/>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8" name="Title 1">
            <a:extLst>
              <a:ext uri="{FF2B5EF4-FFF2-40B4-BE49-F238E27FC236}">
                <a16:creationId xmlns:a16="http://schemas.microsoft.com/office/drawing/2014/main" id="{084C5AC0-A48E-4730-9BC4-428E71E27BF8}"/>
              </a:ext>
            </a:extLst>
          </p:cNvPr>
          <p:cNvSpPr>
            <a:spLocks noGrp="1"/>
          </p:cNvSpPr>
          <p:nvPr>
            <p:ph type="title" hasCustomPrompt="1"/>
          </p:nvPr>
        </p:nvSpPr>
        <p:spPr>
          <a:xfrm>
            <a:off x="4097341" y="304800"/>
            <a:ext cx="14723087" cy="1544782"/>
          </a:xfrm>
        </p:spPr>
        <p:txBody>
          <a:bodyPr>
            <a:normAutofit/>
          </a:bodyPr>
          <a:lstStyle>
            <a:lvl1pPr algn="l">
              <a:defRPr sz="5400" b="1"/>
            </a:lvl1pPr>
          </a:lstStyle>
          <a:p>
            <a:r>
              <a:rPr lang="en-US" dirty="0"/>
              <a:t>Title</a:t>
            </a:r>
          </a:p>
        </p:txBody>
      </p:sp>
      <p:sp>
        <p:nvSpPr>
          <p:cNvPr id="11" name="TextBox 10">
            <a:extLst>
              <a:ext uri="{FF2B5EF4-FFF2-40B4-BE49-F238E27FC236}">
                <a16:creationId xmlns:a16="http://schemas.microsoft.com/office/drawing/2014/main" id="{92A5BB7C-3E11-4B71-B354-83D867CAEFFC}"/>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2857500"/>
            <a:ext cx="10773835" cy="1279524"/>
          </a:xfrm>
        </p:spPr>
        <p:txBody>
          <a:bodyPr anchor="b"/>
          <a:lstStyle>
            <a:lvl1pPr marL="0" indent="0">
              <a:buNone/>
              <a:defRPr sz="5699" b="1"/>
            </a:lvl1pPr>
            <a:lvl2pPr marL="1088466" indent="0">
              <a:buNone/>
              <a:defRPr sz="4800" b="1"/>
            </a:lvl2pPr>
            <a:lvl3pPr marL="2176934" indent="0">
              <a:buNone/>
              <a:defRPr sz="4300" b="1"/>
            </a:lvl3pPr>
            <a:lvl4pPr marL="3265400" indent="0">
              <a:buNone/>
              <a:defRPr sz="3800" b="1"/>
            </a:lvl4pPr>
            <a:lvl5pPr marL="4353867" indent="0">
              <a:buNone/>
              <a:defRPr sz="3800" b="1"/>
            </a:lvl5pPr>
            <a:lvl6pPr marL="5442333" indent="0">
              <a:buNone/>
              <a:defRPr sz="3800" b="1"/>
            </a:lvl6pPr>
            <a:lvl7pPr marL="6530799" indent="0">
              <a:buNone/>
              <a:defRPr sz="3800" b="1"/>
            </a:lvl7pPr>
            <a:lvl8pPr marL="7619266" indent="0">
              <a:buNone/>
              <a:defRPr sz="3800" b="1"/>
            </a:lvl8pPr>
            <a:lvl9pPr marL="8707732" indent="0">
              <a:buNone/>
              <a:defRPr sz="3800" b="1"/>
            </a:lvl9pPr>
          </a:lstStyle>
          <a:p>
            <a:pPr lvl="0"/>
            <a:r>
              <a:rPr lang="en-US"/>
              <a:t>Click to edit Master text styles</a:t>
            </a:r>
          </a:p>
        </p:txBody>
      </p:sp>
      <p:sp>
        <p:nvSpPr>
          <p:cNvPr id="4" name="Content Placeholder 3"/>
          <p:cNvSpPr>
            <a:spLocks noGrp="1"/>
          </p:cNvSpPr>
          <p:nvPr>
            <p:ph sz="half" idx="2"/>
          </p:nvPr>
        </p:nvSpPr>
        <p:spPr>
          <a:xfrm>
            <a:off x="381001" y="4137024"/>
            <a:ext cx="10773835" cy="7902576"/>
          </a:xfr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548536" y="2857500"/>
            <a:ext cx="10778067" cy="1279524"/>
          </a:xfrm>
        </p:spPr>
        <p:txBody>
          <a:bodyPr anchor="b"/>
          <a:lstStyle>
            <a:lvl1pPr marL="0" indent="0">
              <a:buNone/>
              <a:defRPr sz="5699" b="1"/>
            </a:lvl1pPr>
            <a:lvl2pPr marL="1088466" indent="0">
              <a:buNone/>
              <a:defRPr sz="4800" b="1"/>
            </a:lvl2pPr>
            <a:lvl3pPr marL="2176934" indent="0">
              <a:buNone/>
              <a:defRPr sz="4300" b="1"/>
            </a:lvl3pPr>
            <a:lvl4pPr marL="3265400" indent="0">
              <a:buNone/>
              <a:defRPr sz="3800" b="1"/>
            </a:lvl4pPr>
            <a:lvl5pPr marL="4353867" indent="0">
              <a:buNone/>
              <a:defRPr sz="3800" b="1"/>
            </a:lvl5pPr>
            <a:lvl6pPr marL="5442333" indent="0">
              <a:buNone/>
              <a:defRPr sz="3800" b="1"/>
            </a:lvl6pPr>
            <a:lvl7pPr marL="6530799" indent="0">
              <a:buNone/>
              <a:defRPr sz="3800" b="1"/>
            </a:lvl7pPr>
            <a:lvl8pPr marL="7619266" indent="0">
              <a:buNone/>
              <a:defRPr sz="3800" b="1"/>
            </a:lvl8pPr>
            <a:lvl9pPr marL="8707732"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1548536" y="4137024"/>
            <a:ext cx="10778067" cy="7902576"/>
          </a:xfrm>
        </p:spPr>
        <p:txBody>
          <a:bodyPr/>
          <a:lstStyle>
            <a:lvl1pPr>
              <a:defRPr sz="5699"/>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21" name="Group 20">
            <a:extLst>
              <a:ext uri="{FF2B5EF4-FFF2-40B4-BE49-F238E27FC236}">
                <a16:creationId xmlns:a16="http://schemas.microsoft.com/office/drawing/2014/main" id="{4307B82B-F94C-483E-8B4B-5868B86CA828}"/>
              </a:ext>
            </a:extLst>
          </p:cNvPr>
          <p:cNvGrpSpPr/>
          <p:nvPr userDrawn="1"/>
        </p:nvGrpSpPr>
        <p:grpSpPr>
          <a:xfrm>
            <a:off x="21337517" y="152400"/>
            <a:ext cx="3046483" cy="1447800"/>
            <a:chOff x="20423187" y="533400"/>
            <a:chExt cx="3429000" cy="1676400"/>
          </a:xfrm>
        </p:grpSpPr>
        <p:sp>
          <p:nvSpPr>
            <p:cNvPr id="23" name="Rounded Rectangle 22">
              <a:extLst>
                <a:ext uri="{FF2B5EF4-FFF2-40B4-BE49-F238E27FC236}">
                  <a16:creationId xmlns:a16="http://schemas.microsoft.com/office/drawing/2014/main" id="{2FCA1572-2BEF-4147-B908-7E78EAAEA6E0}"/>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24" name="Picture 23" descr="1-6-14 Logo.png">
              <a:extLst>
                <a:ext uri="{FF2B5EF4-FFF2-40B4-BE49-F238E27FC236}">
                  <a16:creationId xmlns:a16="http://schemas.microsoft.com/office/drawing/2014/main" id="{2A5E8ADE-C2D9-42B2-9EE5-4274FF7882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25" name="Picture 2" descr="G:\Generic\Marketing\LOGOS\SMR Logos\SMR 1.jpg">
            <a:extLst>
              <a:ext uri="{FF2B5EF4-FFF2-40B4-BE49-F238E27FC236}">
                <a16:creationId xmlns:a16="http://schemas.microsoft.com/office/drawing/2014/main" id="{8E0ACF9E-33CF-407C-B440-C793CCCD6AE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277F1349-DC41-4BE4-9590-6BA73132E0E1}"/>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27" name="Title 1">
            <a:extLst>
              <a:ext uri="{FF2B5EF4-FFF2-40B4-BE49-F238E27FC236}">
                <a16:creationId xmlns:a16="http://schemas.microsoft.com/office/drawing/2014/main" id="{25E7AB25-A7F9-4B06-A5B3-4C9EA0B6454F}"/>
              </a:ext>
            </a:extLst>
          </p:cNvPr>
          <p:cNvSpPr>
            <a:spLocks noGrp="1"/>
          </p:cNvSpPr>
          <p:nvPr>
            <p:ph type="title" hasCustomPrompt="1"/>
          </p:nvPr>
        </p:nvSpPr>
        <p:spPr>
          <a:xfrm>
            <a:off x="4097341" y="304800"/>
            <a:ext cx="14723087" cy="1544782"/>
          </a:xfrm>
        </p:spPr>
        <p:txBody>
          <a:bodyPr>
            <a:normAutofit/>
          </a:bodyPr>
          <a:lstStyle>
            <a:lvl1pPr algn="l">
              <a:defRPr sz="5400" b="1"/>
            </a:lvl1pPr>
          </a:lstStyle>
          <a:p>
            <a:r>
              <a:rPr lang="en-US" dirty="0"/>
              <a:t>Title</a:t>
            </a:r>
          </a:p>
        </p:txBody>
      </p:sp>
      <p:sp>
        <p:nvSpPr>
          <p:cNvPr id="14" name="TextBox 13">
            <a:extLst>
              <a:ext uri="{FF2B5EF4-FFF2-40B4-BE49-F238E27FC236}">
                <a16:creationId xmlns:a16="http://schemas.microsoft.com/office/drawing/2014/main" id="{01A97F2E-E674-4A08-8E31-F839EB59FD23}"/>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2" name="Picture 21"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1" name="Group 10">
            <a:extLst>
              <a:ext uri="{FF2B5EF4-FFF2-40B4-BE49-F238E27FC236}">
                <a16:creationId xmlns:a16="http://schemas.microsoft.com/office/drawing/2014/main" id="{4C1FDF2F-3D73-4A33-9525-6BA114977D0C}"/>
              </a:ext>
            </a:extLst>
          </p:cNvPr>
          <p:cNvGrpSpPr/>
          <p:nvPr userDrawn="1"/>
        </p:nvGrpSpPr>
        <p:grpSpPr>
          <a:xfrm>
            <a:off x="21337517" y="152400"/>
            <a:ext cx="3046483" cy="1447800"/>
            <a:chOff x="20423187" y="533400"/>
            <a:chExt cx="3429000" cy="1676400"/>
          </a:xfrm>
        </p:grpSpPr>
        <p:sp>
          <p:nvSpPr>
            <p:cNvPr id="12" name="Rounded Rectangle 22">
              <a:extLst>
                <a:ext uri="{FF2B5EF4-FFF2-40B4-BE49-F238E27FC236}">
                  <a16:creationId xmlns:a16="http://schemas.microsoft.com/office/drawing/2014/main" id="{796F2A3E-2C1D-4CA4-A945-40A5277D4E16}"/>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13" name="Picture 12" descr="1-6-14 Logo.png">
              <a:extLst>
                <a:ext uri="{FF2B5EF4-FFF2-40B4-BE49-F238E27FC236}">
                  <a16:creationId xmlns:a16="http://schemas.microsoft.com/office/drawing/2014/main" id="{732908D9-F587-4B6B-ACEB-7C8980D6FB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14" name="Picture 2" descr="G:\Generic\Marketing\LOGOS\SMR Logos\SMR 1.jpg">
            <a:extLst>
              <a:ext uri="{FF2B5EF4-FFF2-40B4-BE49-F238E27FC236}">
                <a16:creationId xmlns:a16="http://schemas.microsoft.com/office/drawing/2014/main" id="{B3B2857E-4912-44E0-931D-91FFCEE32761}"/>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5D64B3BC-F33E-4623-9869-EA71998106E4}"/>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6" name="Title 1">
            <a:extLst>
              <a:ext uri="{FF2B5EF4-FFF2-40B4-BE49-F238E27FC236}">
                <a16:creationId xmlns:a16="http://schemas.microsoft.com/office/drawing/2014/main" id="{42FC459F-477D-4CA7-A142-057DC33136D3}"/>
              </a:ext>
            </a:extLst>
          </p:cNvPr>
          <p:cNvSpPr>
            <a:spLocks noGrp="1"/>
          </p:cNvSpPr>
          <p:nvPr>
            <p:ph type="title" hasCustomPrompt="1"/>
          </p:nvPr>
        </p:nvSpPr>
        <p:spPr>
          <a:xfrm>
            <a:off x="4097341" y="304800"/>
            <a:ext cx="14723087" cy="1544782"/>
          </a:xfrm>
        </p:spPr>
        <p:txBody>
          <a:bodyPr>
            <a:normAutofit/>
          </a:bodyPr>
          <a:lstStyle>
            <a:lvl1pPr algn="l">
              <a:defRPr sz="5400" b="1"/>
            </a:lvl1pPr>
          </a:lstStyle>
          <a:p>
            <a:r>
              <a:rPr lang="en-US" dirty="0"/>
              <a:t>Title</a:t>
            </a:r>
          </a:p>
        </p:txBody>
      </p:sp>
      <p:sp>
        <p:nvSpPr>
          <p:cNvPr id="9" name="TextBox 8">
            <a:extLst>
              <a:ext uri="{FF2B5EF4-FFF2-40B4-BE49-F238E27FC236}">
                <a16:creationId xmlns:a16="http://schemas.microsoft.com/office/drawing/2014/main" id="{4C0E6D9A-A974-45BD-A553-D464F224A13C}"/>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3468" y="2971799"/>
            <a:ext cx="13631333" cy="9280527"/>
          </a:xfrm>
        </p:spPr>
        <p:txBody>
          <a:bodyPr>
            <a:normAutofit/>
          </a:bodyPr>
          <a:lstStyle>
            <a:lvl1pPr>
              <a:defRPr sz="6600"/>
            </a:lvl1pPr>
            <a:lvl2pPr>
              <a:defRPr sz="6000"/>
            </a:lvl2pPr>
            <a:lvl3pPr>
              <a:defRPr sz="4800"/>
            </a:lvl3pPr>
            <a:lvl4pPr>
              <a:defRPr sz="4400"/>
            </a:lvl4pPr>
            <a:lvl5pPr>
              <a:defRPr sz="44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1" y="2870201"/>
            <a:ext cx="8022168" cy="9382126"/>
          </a:xfrm>
        </p:spPr>
        <p:txBody>
          <a:bodyPr/>
          <a:lstStyle>
            <a:lvl1pPr marL="0" indent="0">
              <a:buNone/>
              <a:defRPr sz="3300"/>
            </a:lvl1pPr>
            <a:lvl2pPr marL="1088466" indent="0">
              <a:buNone/>
              <a:defRPr sz="2900"/>
            </a:lvl2pPr>
            <a:lvl3pPr marL="2176934" indent="0">
              <a:buNone/>
              <a:defRPr sz="2400"/>
            </a:lvl3pPr>
            <a:lvl4pPr marL="3265400" indent="0">
              <a:buNone/>
              <a:defRPr sz="2100"/>
            </a:lvl4pPr>
            <a:lvl5pPr marL="4353867" indent="0">
              <a:buNone/>
              <a:defRPr sz="2100"/>
            </a:lvl5pPr>
            <a:lvl6pPr marL="5442333" indent="0">
              <a:buNone/>
              <a:defRPr sz="2100"/>
            </a:lvl6pPr>
            <a:lvl7pPr marL="6530799" indent="0">
              <a:buNone/>
              <a:defRPr sz="2100"/>
            </a:lvl7pPr>
            <a:lvl8pPr marL="7619266" indent="0">
              <a:buNone/>
              <a:defRPr sz="2100"/>
            </a:lvl8pPr>
            <a:lvl9pPr marL="8707732" indent="0">
              <a:buNone/>
              <a:defRPr sz="2100"/>
            </a:lvl9pPr>
          </a:lstStyle>
          <a:p>
            <a:pPr lvl="0"/>
            <a:r>
              <a:rPr lang="en-US"/>
              <a:t>Click to edit Master text styles</a:t>
            </a:r>
          </a:p>
        </p:txBody>
      </p:sp>
      <p:pic>
        <p:nvPicPr>
          <p:cNvPr id="14" name="Picture 13" descr="footer-image-red-2.png"/>
          <p:cNvPicPr>
            <a:picLocks noChangeAspect="1"/>
          </p:cNvPicPr>
          <p:nvPr userDrawn="1"/>
        </p:nvPicPr>
        <p:blipFill rotWithShape="1">
          <a:blip r:embed="rId2" cstate="email">
            <a:extLst>
              <a:ext uri="{28A0092B-C50C-407E-A947-70E740481C1C}">
                <a14:useLocalDpi xmlns:a14="http://schemas.microsoft.com/office/drawing/2010/main"/>
              </a:ext>
            </a:extLst>
          </a:blip>
          <a:srcRect t="23484" b="5739"/>
          <a:stretch/>
        </p:blipFill>
        <p:spPr>
          <a:xfrm>
            <a:off x="0" y="11658600"/>
            <a:ext cx="24384000" cy="2057400"/>
          </a:xfrm>
          <a:prstGeom prst="rect">
            <a:avLst/>
          </a:prstGeom>
        </p:spPr>
      </p:pic>
      <p:grpSp>
        <p:nvGrpSpPr>
          <p:cNvPr id="19" name="Group 18">
            <a:extLst>
              <a:ext uri="{FF2B5EF4-FFF2-40B4-BE49-F238E27FC236}">
                <a16:creationId xmlns:a16="http://schemas.microsoft.com/office/drawing/2014/main" id="{A4E2347A-5AC1-4219-9E38-9B8FD7F0E834}"/>
              </a:ext>
            </a:extLst>
          </p:cNvPr>
          <p:cNvGrpSpPr/>
          <p:nvPr userDrawn="1"/>
        </p:nvGrpSpPr>
        <p:grpSpPr>
          <a:xfrm>
            <a:off x="21337517" y="152400"/>
            <a:ext cx="3046483" cy="1447800"/>
            <a:chOff x="20423187" y="533400"/>
            <a:chExt cx="3429000" cy="1676400"/>
          </a:xfrm>
        </p:grpSpPr>
        <p:sp>
          <p:nvSpPr>
            <p:cNvPr id="21" name="Rounded Rectangle 22">
              <a:extLst>
                <a:ext uri="{FF2B5EF4-FFF2-40B4-BE49-F238E27FC236}">
                  <a16:creationId xmlns:a16="http://schemas.microsoft.com/office/drawing/2014/main" id="{344250D7-5DF9-4DEB-9104-B2EA7D335343}"/>
                </a:ext>
              </a:extLst>
            </p:cNvPr>
            <p:cNvSpPr/>
            <p:nvPr userDrawn="1"/>
          </p:nvSpPr>
          <p:spPr>
            <a:xfrm>
              <a:off x="20423187" y="533400"/>
              <a:ext cx="3429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p>
          </p:txBody>
        </p:sp>
        <p:pic>
          <p:nvPicPr>
            <p:cNvPr id="22" name="Picture 21" descr="1-6-14 Logo.png">
              <a:extLst>
                <a:ext uri="{FF2B5EF4-FFF2-40B4-BE49-F238E27FC236}">
                  <a16:creationId xmlns:a16="http://schemas.microsoft.com/office/drawing/2014/main" id="{6F6D5108-1761-4FC8-A133-FFAD748C5E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804187" y="685800"/>
              <a:ext cx="2705931" cy="1371600"/>
            </a:xfrm>
            <a:prstGeom prst="rect">
              <a:avLst/>
            </a:prstGeom>
            <a:ln>
              <a:noFill/>
            </a:ln>
          </p:spPr>
        </p:pic>
      </p:grpSp>
      <p:pic>
        <p:nvPicPr>
          <p:cNvPr id="23" name="Picture 2" descr="G:\Generic\Marketing\LOGOS\SMR Logos\SMR 1.jpg">
            <a:extLst>
              <a:ext uri="{FF2B5EF4-FFF2-40B4-BE49-F238E27FC236}">
                <a16:creationId xmlns:a16="http://schemas.microsoft.com/office/drawing/2014/main" id="{26572F3A-CBC7-49EB-B36D-1A44C0ACAD8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0132067" y="282633"/>
            <a:ext cx="1409007" cy="1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0D7DC23-31C7-4FB5-9092-540EE8E4DF73}"/>
              </a:ext>
            </a:extLst>
          </p:cNvPr>
          <p:cNvSpPr txBox="1"/>
          <p:nvPr userDrawn="1"/>
        </p:nvSpPr>
        <p:spPr>
          <a:xfrm>
            <a:off x="762000" y="12649203"/>
            <a:ext cx="10134770" cy="754053"/>
          </a:xfrm>
          <a:prstGeom prst="rect">
            <a:avLst/>
          </a:prstGeom>
          <a:noFill/>
        </p:spPr>
        <p:txBody>
          <a:bodyPr wrap="square" rtlCol="0">
            <a:spAutoFit/>
          </a:bodyPr>
          <a:lstStyle/>
          <a:p>
            <a:pPr algn="l"/>
            <a:r>
              <a:rPr lang="en-US" sz="4300" dirty="0">
                <a:solidFill>
                  <a:schemeClr val="bg1"/>
                </a:solidFill>
              </a:rPr>
              <a:t>holtec.com |</a:t>
            </a:r>
            <a:r>
              <a:rPr lang="en-US" sz="4300" kern="1200" dirty="0">
                <a:solidFill>
                  <a:schemeClr val="bg1"/>
                </a:solidFill>
                <a:latin typeface="+mn-lt"/>
                <a:ea typeface="+mn-ea"/>
                <a:cs typeface="+mn-cs"/>
              </a:rPr>
              <a:t> </a:t>
            </a:r>
            <a:r>
              <a:rPr lang="en-US" sz="4300" dirty="0">
                <a:solidFill>
                  <a:schemeClr val="bg1"/>
                </a:solidFill>
              </a:rPr>
              <a:t>smrllc.com </a:t>
            </a:r>
            <a:r>
              <a:rPr lang="en-US" sz="4300" b="0" kern="1200" dirty="0">
                <a:solidFill>
                  <a:schemeClr val="bg1"/>
                </a:solidFill>
                <a:latin typeface="+mn-lt"/>
                <a:ea typeface="+mn-ea"/>
                <a:cs typeface="+mn-cs"/>
              </a:rPr>
              <a:t>|</a:t>
            </a:r>
            <a:r>
              <a:rPr lang="en-US" sz="4300" dirty="0">
                <a:solidFill>
                  <a:schemeClr val="bg1"/>
                </a:solidFill>
              </a:rPr>
              <a:t> Page </a:t>
            </a:r>
            <a:fld id="{36D7975D-3505-444D-ABAF-0764196127B9}" type="slidenum">
              <a:rPr lang="en-US" sz="4300" smtClean="0">
                <a:solidFill>
                  <a:schemeClr val="bg1"/>
                </a:solidFill>
              </a:rPr>
              <a:pPr algn="l"/>
              <a:t>‹#›</a:t>
            </a:fld>
            <a:endParaRPr lang="en-US" sz="4300" dirty="0">
              <a:solidFill>
                <a:schemeClr val="bg1"/>
              </a:solidFill>
            </a:endParaRPr>
          </a:p>
        </p:txBody>
      </p:sp>
      <p:sp>
        <p:nvSpPr>
          <p:cNvPr id="12" name="TextBox 11">
            <a:extLst>
              <a:ext uri="{FF2B5EF4-FFF2-40B4-BE49-F238E27FC236}">
                <a16:creationId xmlns:a16="http://schemas.microsoft.com/office/drawing/2014/main" id="{5A2FABCA-6582-4BDD-A584-D75154789A2C}"/>
              </a:ext>
            </a:extLst>
          </p:cNvPr>
          <p:cNvSpPr txBox="1"/>
          <p:nvPr userDrawn="1"/>
        </p:nvSpPr>
        <p:spPr>
          <a:xfrm rot="5400000">
            <a:off x="22469445" y="7153248"/>
            <a:ext cx="3124200" cy="400110"/>
          </a:xfrm>
          <a:prstGeom prst="rect">
            <a:avLst/>
          </a:prstGeom>
          <a:noFill/>
        </p:spPr>
        <p:txBody>
          <a:bodyPr wrap="square" rtlCol="0">
            <a:spAutoFit/>
          </a:bodyPr>
          <a:lstStyle/>
          <a:p>
            <a:pPr algn="ctr"/>
            <a:r>
              <a:rPr lang="en-US" sz="2000" dirty="0"/>
              <a:t>Confidential</a:t>
            </a:r>
            <a:r>
              <a:rPr lang="en-US" sz="2000" baseline="0" dirty="0"/>
              <a:t> Information</a:t>
            </a:r>
            <a:endParaRPr lang="en-US" sz="2000"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67106"/>
            <a:ext cx="3581400" cy="15490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728" tIns="108864" rIns="217728" bIns="10886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3200401"/>
            <a:ext cx="21945600" cy="9051926"/>
          </a:xfrm>
          <a:prstGeom prst="rect">
            <a:avLst/>
          </a:prstGeom>
        </p:spPr>
        <p:txBody>
          <a:bodyPr vert="horz" lIns="217728" tIns="108864" rIns="217728" bIns="108864" rtlCol="0">
            <a:normAutofit/>
          </a:bodyPr>
          <a:lstStyle/>
          <a:p>
            <a:pPr marL="816350" lvl="0" indent="-816350" algn="l" defTabSz="2176934" rtl="0" eaLnBrk="1" latinLnBrk="0" hangingPunct="1">
              <a:spcBef>
                <a:spcPct val="20000"/>
              </a:spcBef>
              <a:buFontTx/>
              <a:buBlip>
                <a:blip r:embed="rId14"/>
              </a:buBlip>
            </a:pPr>
            <a:r>
              <a:rPr lang="en-US"/>
              <a:t>Click to edit Master text styles</a:t>
            </a:r>
          </a:p>
          <a:p>
            <a:pPr marL="816350" lvl="1" indent="-816350" algn="l" defTabSz="2176934" rtl="0" eaLnBrk="1" latinLnBrk="0" hangingPunct="1">
              <a:spcBef>
                <a:spcPct val="20000"/>
              </a:spcBef>
              <a:buFontTx/>
              <a:buBlip>
                <a:blip r:embed="rId14"/>
              </a:buBlip>
            </a:pPr>
            <a:r>
              <a:rPr lang="en-US"/>
              <a:t>Second level</a:t>
            </a:r>
          </a:p>
          <a:p>
            <a:pPr marL="816350" lvl="2" indent="-816350" algn="l" defTabSz="2176934" rtl="0" eaLnBrk="1" latinLnBrk="0" hangingPunct="1">
              <a:spcBef>
                <a:spcPct val="20000"/>
              </a:spcBef>
              <a:buFontTx/>
              <a:buBlip>
                <a:blip r:embed="rId14"/>
              </a:buBlip>
            </a:pPr>
            <a:r>
              <a:rPr lang="en-US"/>
              <a:t>Third level</a:t>
            </a:r>
          </a:p>
          <a:p>
            <a:pPr marL="816350" lvl="3" indent="-816350" algn="l" defTabSz="2176934" rtl="0" eaLnBrk="1" latinLnBrk="0" hangingPunct="1">
              <a:spcBef>
                <a:spcPct val="20000"/>
              </a:spcBef>
              <a:buFontTx/>
              <a:buBlip>
                <a:blip r:embed="rId14"/>
              </a:buBlip>
            </a:pPr>
            <a:r>
              <a:rPr lang="en-US"/>
              <a:t>Fourth level</a:t>
            </a:r>
          </a:p>
          <a:p>
            <a:pPr marL="816350" lvl="4" indent="-816350" algn="l" defTabSz="2176934" rtl="0" eaLnBrk="1" latinLnBrk="0" hangingPunct="1">
              <a:spcBef>
                <a:spcPct val="20000"/>
              </a:spcBef>
              <a:buFontTx/>
              <a:buBlip>
                <a:blip r:embed="rId14"/>
              </a:buBlip>
            </a:pPr>
            <a:r>
              <a:rPr lang="en-US"/>
              <a:t>Fifth level</a:t>
            </a:r>
            <a:endParaRPr lang="en-US" dirty="0"/>
          </a:p>
        </p:txBody>
      </p:sp>
      <p:sp>
        <p:nvSpPr>
          <p:cNvPr id="10" name="Slide Number Placeholder 5"/>
          <p:cNvSpPr>
            <a:spLocks noGrp="1"/>
          </p:cNvSpPr>
          <p:nvPr>
            <p:ph type="sldNum" sz="quarter" idx="4"/>
          </p:nvPr>
        </p:nvSpPr>
        <p:spPr>
          <a:xfrm>
            <a:off x="1219201" y="12649201"/>
            <a:ext cx="5689600" cy="730250"/>
          </a:xfrm>
          <a:prstGeom prst="rect">
            <a:avLst/>
          </a:prstGeom>
        </p:spPr>
        <p:txBody>
          <a:bodyPr lIns="217728" tIns="108864" rIns="217728" bIns="108864"/>
          <a:lstStyle>
            <a:lvl1pPr>
              <a:defRPr>
                <a:solidFill>
                  <a:schemeClr val="bg1"/>
                </a:solidFill>
              </a:defRPr>
            </a:lvl1pPr>
          </a:lstStyle>
          <a:p>
            <a:fld id="{E6DCFFC7-320D-4D1E-A7CF-42077D18E3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5" r:id="rId5"/>
    <p:sldLayoutId id="2147483652" r:id="rId6"/>
    <p:sldLayoutId id="2147483653" r:id="rId7"/>
    <p:sldLayoutId id="2147483654" r:id="rId8"/>
    <p:sldLayoutId id="2147483656" r:id="rId9"/>
    <p:sldLayoutId id="2147483660" r:id="rId10"/>
    <p:sldLayoutId id="2147483657" r:id="rId11"/>
    <p:sldLayoutId id="2147483661" r:id="rId12"/>
  </p:sldLayoutIdLst>
  <p:hf hdr="0" dt="0"/>
  <p:txStyles>
    <p:titleStyle>
      <a:lvl1pPr algn="ctr" defTabSz="2176934" rtl="0" eaLnBrk="1" latinLnBrk="0" hangingPunct="1">
        <a:spcBef>
          <a:spcPct val="0"/>
        </a:spcBef>
        <a:buNone/>
        <a:defRPr sz="6600" kern="1200">
          <a:solidFill>
            <a:schemeClr val="tx1"/>
          </a:solidFill>
          <a:latin typeface="+mj-lt"/>
          <a:ea typeface="+mj-ea"/>
          <a:cs typeface="+mj-cs"/>
        </a:defRPr>
      </a:lvl1pPr>
    </p:titleStyle>
    <p:bodyStyle>
      <a:lvl1pPr marL="816350" indent="-816350" algn="l" defTabSz="2176934" rtl="0" eaLnBrk="1" latinLnBrk="0" hangingPunct="1">
        <a:spcBef>
          <a:spcPct val="20000"/>
        </a:spcBef>
        <a:buFont typeface="Arial" pitchFamily="34" charset="0"/>
        <a:buChar char="•"/>
        <a:defRPr lang="en-US" sz="6600" kern="1200" dirty="0" smtClean="0">
          <a:solidFill>
            <a:schemeClr val="tx1"/>
          </a:solidFill>
          <a:latin typeface="+mn-lt"/>
          <a:ea typeface="+mn-ea"/>
          <a:cs typeface="+mn-cs"/>
        </a:defRPr>
      </a:lvl1pPr>
      <a:lvl2pPr marL="1768475" indent="-788988" algn="l" defTabSz="2176934" rtl="0" eaLnBrk="1" latinLnBrk="0" hangingPunct="1">
        <a:spcBef>
          <a:spcPct val="20000"/>
        </a:spcBef>
        <a:buFont typeface="Arial" pitchFamily="34" charset="0"/>
        <a:buChar char="–"/>
        <a:defRPr lang="en-US" sz="6000" kern="1200" dirty="0" smtClean="0">
          <a:solidFill>
            <a:schemeClr val="tx1"/>
          </a:solidFill>
          <a:latin typeface="+mn-lt"/>
          <a:ea typeface="+mn-ea"/>
          <a:cs typeface="+mn-cs"/>
        </a:defRPr>
      </a:lvl2pPr>
      <a:lvl3pPr marL="2721167" indent="-544233" algn="l" defTabSz="2176934" rtl="0" eaLnBrk="1" latinLnBrk="0" hangingPunct="1">
        <a:spcBef>
          <a:spcPct val="20000"/>
        </a:spcBef>
        <a:buFont typeface="Arial" pitchFamily="34" charset="0"/>
        <a:buChar char="•"/>
        <a:defRPr lang="en-US" sz="5400" kern="1200" dirty="0" smtClean="0">
          <a:solidFill>
            <a:schemeClr val="tx1"/>
          </a:solidFill>
          <a:latin typeface="+mn-lt"/>
          <a:ea typeface="+mn-ea"/>
          <a:cs typeface="+mn-cs"/>
        </a:defRPr>
      </a:lvl3pPr>
      <a:lvl4pPr marL="4005263" indent="-739775" algn="l" defTabSz="2176934" rtl="0" eaLnBrk="1" latinLnBrk="0" hangingPunct="1">
        <a:spcBef>
          <a:spcPct val="20000"/>
        </a:spcBef>
        <a:buFont typeface="Arial" pitchFamily="34" charset="0"/>
        <a:buChar char="–"/>
        <a:defRPr lang="en-US" sz="4800" kern="1200" dirty="0" smtClean="0">
          <a:solidFill>
            <a:schemeClr val="tx1"/>
          </a:solidFill>
          <a:latin typeface="+mn-lt"/>
          <a:ea typeface="+mn-ea"/>
          <a:cs typeface="+mn-cs"/>
        </a:defRPr>
      </a:lvl4pPr>
      <a:lvl5pPr marL="4898099" indent="-544233" algn="l" defTabSz="2176934" rtl="0" eaLnBrk="1" latinLnBrk="0" hangingPunct="1">
        <a:spcBef>
          <a:spcPct val="20000"/>
        </a:spcBef>
        <a:buFont typeface="Arial" pitchFamily="34" charset="0"/>
        <a:buChar char="»"/>
        <a:defRPr lang="en-US" sz="4400" kern="1200" dirty="0">
          <a:solidFill>
            <a:schemeClr val="tx1"/>
          </a:solidFill>
          <a:latin typeface="+mn-lt"/>
          <a:ea typeface="+mn-ea"/>
          <a:cs typeface="+mn-cs"/>
        </a:defRPr>
      </a:lvl5pPr>
      <a:lvl6pPr marL="5986566" indent="-544233" algn="l" defTabSz="2176934"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5032" indent="-544233" algn="l" defTabSz="2176934"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3500" indent="-544233" algn="l" defTabSz="2176934"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1966" indent="-544233" algn="l" defTabSz="2176934"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6934" rtl="0" eaLnBrk="1" latinLnBrk="0" hangingPunct="1">
        <a:defRPr sz="4300" kern="1200">
          <a:solidFill>
            <a:schemeClr val="tx1"/>
          </a:solidFill>
          <a:latin typeface="+mn-lt"/>
          <a:ea typeface="+mn-ea"/>
          <a:cs typeface="+mn-cs"/>
        </a:defRPr>
      </a:lvl1pPr>
      <a:lvl2pPr marL="1088466" algn="l" defTabSz="2176934" rtl="0" eaLnBrk="1" latinLnBrk="0" hangingPunct="1">
        <a:defRPr sz="4300" kern="1200">
          <a:solidFill>
            <a:schemeClr val="tx1"/>
          </a:solidFill>
          <a:latin typeface="+mn-lt"/>
          <a:ea typeface="+mn-ea"/>
          <a:cs typeface="+mn-cs"/>
        </a:defRPr>
      </a:lvl2pPr>
      <a:lvl3pPr marL="2176934" algn="l" defTabSz="2176934" rtl="0" eaLnBrk="1" latinLnBrk="0" hangingPunct="1">
        <a:defRPr sz="4300" kern="1200">
          <a:solidFill>
            <a:schemeClr val="tx1"/>
          </a:solidFill>
          <a:latin typeface="+mn-lt"/>
          <a:ea typeface="+mn-ea"/>
          <a:cs typeface="+mn-cs"/>
        </a:defRPr>
      </a:lvl3pPr>
      <a:lvl4pPr marL="3265400" algn="l" defTabSz="2176934" rtl="0" eaLnBrk="1" latinLnBrk="0" hangingPunct="1">
        <a:defRPr sz="4300" kern="1200">
          <a:solidFill>
            <a:schemeClr val="tx1"/>
          </a:solidFill>
          <a:latin typeface="+mn-lt"/>
          <a:ea typeface="+mn-ea"/>
          <a:cs typeface="+mn-cs"/>
        </a:defRPr>
      </a:lvl4pPr>
      <a:lvl5pPr marL="4353867" algn="l" defTabSz="2176934" rtl="0" eaLnBrk="1" latinLnBrk="0" hangingPunct="1">
        <a:defRPr sz="4300" kern="1200">
          <a:solidFill>
            <a:schemeClr val="tx1"/>
          </a:solidFill>
          <a:latin typeface="+mn-lt"/>
          <a:ea typeface="+mn-ea"/>
          <a:cs typeface="+mn-cs"/>
        </a:defRPr>
      </a:lvl5pPr>
      <a:lvl6pPr marL="5442333" algn="l" defTabSz="2176934" rtl="0" eaLnBrk="1" latinLnBrk="0" hangingPunct="1">
        <a:defRPr sz="4300" kern="1200">
          <a:solidFill>
            <a:schemeClr val="tx1"/>
          </a:solidFill>
          <a:latin typeface="+mn-lt"/>
          <a:ea typeface="+mn-ea"/>
          <a:cs typeface="+mn-cs"/>
        </a:defRPr>
      </a:lvl6pPr>
      <a:lvl7pPr marL="6530799" algn="l" defTabSz="2176934" rtl="0" eaLnBrk="1" latinLnBrk="0" hangingPunct="1">
        <a:defRPr sz="4300" kern="1200">
          <a:solidFill>
            <a:schemeClr val="tx1"/>
          </a:solidFill>
          <a:latin typeface="+mn-lt"/>
          <a:ea typeface="+mn-ea"/>
          <a:cs typeface="+mn-cs"/>
        </a:defRPr>
      </a:lvl7pPr>
      <a:lvl8pPr marL="7619266" algn="l" defTabSz="2176934" rtl="0" eaLnBrk="1" latinLnBrk="0" hangingPunct="1">
        <a:defRPr sz="4300" kern="1200">
          <a:solidFill>
            <a:schemeClr val="tx1"/>
          </a:solidFill>
          <a:latin typeface="+mn-lt"/>
          <a:ea typeface="+mn-ea"/>
          <a:cs typeface="+mn-cs"/>
        </a:defRPr>
      </a:lvl8pPr>
      <a:lvl9pPr marL="8707732" algn="l" defTabSz="217693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uk-UA" sz="4400" b="1" dirty="0"/>
              <a:t>Малі модульні реактори в Україні: перспективи, шляхи залучення інвестицій</a:t>
            </a:r>
          </a:p>
          <a:p>
            <a:pPr marL="0" indent="0" algn="ctr">
              <a:buNone/>
            </a:pPr>
            <a:endParaRPr lang="uk-UA" sz="4400" b="1" dirty="0"/>
          </a:p>
          <a:p>
            <a:pPr marL="0" indent="0" algn="ctr">
              <a:buNone/>
            </a:pPr>
            <a:endParaRPr lang="uk-UA" dirty="0"/>
          </a:p>
          <a:p>
            <a:pPr marL="0" indent="0">
              <a:buNone/>
            </a:pPr>
            <a:endParaRPr lang="uk-UA" dirty="0"/>
          </a:p>
          <a:p>
            <a:pPr marL="0" indent="0">
              <a:buNone/>
            </a:pPr>
            <a:endParaRPr lang="uk-UA" dirty="0"/>
          </a:p>
          <a:p>
            <a:pPr marL="0" indent="0">
              <a:buNone/>
            </a:pPr>
            <a:endParaRPr lang="uk-UA" sz="4000" dirty="0"/>
          </a:p>
          <a:p>
            <a:pPr marL="0" indent="0">
              <a:spcBef>
                <a:spcPts val="0"/>
              </a:spcBef>
              <a:buNone/>
            </a:pPr>
            <a:endParaRPr lang="uk-UA" sz="2800" b="1" kern="1000" dirty="0"/>
          </a:p>
          <a:p>
            <a:pPr marL="0" indent="0">
              <a:spcBef>
                <a:spcPts val="0"/>
              </a:spcBef>
              <a:buNone/>
            </a:pPr>
            <a:endParaRPr lang="uk-UA" sz="2800" b="1" kern="1000" dirty="0"/>
          </a:p>
          <a:p>
            <a:pPr marL="0" indent="0">
              <a:spcBef>
                <a:spcPts val="0"/>
              </a:spcBef>
              <a:buNone/>
            </a:pPr>
            <a:endParaRPr lang="uk-UA" sz="2800" b="1" kern="1000" dirty="0"/>
          </a:p>
          <a:p>
            <a:pPr marL="0" indent="0">
              <a:spcBef>
                <a:spcPts val="0"/>
              </a:spcBef>
              <a:buNone/>
            </a:pPr>
            <a:r>
              <a:rPr lang="uk-UA" sz="2800" b="1" kern="1000" dirty="0"/>
              <a:t>Костянтин Коба,                        </a:t>
            </a:r>
          </a:p>
          <a:p>
            <a:pPr marL="0" indent="0">
              <a:spcBef>
                <a:spcPts val="0"/>
              </a:spcBef>
              <a:buNone/>
            </a:pPr>
            <a:r>
              <a:rPr lang="uk-UA" sz="2800" b="1" kern="1000" dirty="0"/>
              <a:t>Головний інженер Консорціуму «Український модуль»</a:t>
            </a:r>
          </a:p>
          <a:p>
            <a:pPr marL="0" indent="0">
              <a:spcBef>
                <a:spcPts val="0"/>
              </a:spcBef>
              <a:buNone/>
            </a:pPr>
            <a:endParaRPr lang="uk-UA" sz="2800" b="1" kern="1000" dirty="0"/>
          </a:p>
          <a:p>
            <a:pPr marL="0" indent="0">
              <a:spcBef>
                <a:spcPts val="0"/>
              </a:spcBef>
              <a:buNone/>
            </a:pPr>
            <a:r>
              <a:rPr lang="uk-UA" sz="2800" b="1" kern="1000" dirty="0"/>
              <a:t>Пишний Максим,</a:t>
            </a:r>
          </a:p>
          <a:p>
            <a:pPr marL="0" indent="0">
              <a:spcBef>
                <a:spcPts val="0"/>
              </a:spcBef>
              <a:buNone/>
            </a:pPr>
            <a:r>
              <a:rPr lang="uk-UA" sz="2800" b="1" kern="1000" dirty="0"/>
              <a:t>Головний адміністратор Консорціуму «Український модуль»</a:t>
            </a:r>
          </a:p>
          <a:p>
            <a:pPr marL="0" indent="0">
              <a:buNone/>
            </a:pPr>
            <a:endParaRPr lang="uk-UA" sz="3200" b="1" dirty="0"/>
          </a:p>
        </p:txBody>
      </p:sp>
      <p:pic>
        <p:nvPicPr>
          <p:cNvPr id="5" name="Рисунок 4">
            <a:extLst>
              <a:ext uri="{FF2B5EF4-FFF2-40B4-BE49-F238E27FC236}">
                <a16:creationId xmlns:a16="http://schemas.microsoft.com/office/drawing/2014/main" id="{35B1C44B-E8D8-4162-A934-23B35D195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648200"/>
            <a:ext cx="11582400" cy="3477768"/>
          </a:xfrm>
          <a:prstGeom prst="rect">
            <a:avLst/>
          </a:prstGeom>
        </p:spPr>
      </p:pic>
    </p:spTree>
    <p:extLst>
      <p:ext uri="{BB962C8B-B14F-4D97-AF65-F5344CB8AC3E}">
        <p14:creationId xmlns:p14="http://schemas.microsoft.com/office/powerpoint/2010/main" val="3851270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E14283-F7BF-4379-ABEA-C8079F3977B7}"/>
              </a:ext>
            </a:extLst>
          </p:cNvPr>
          <p:cNvSpPr>
            <a:spLocks noGrp="1"/>
          </p:cNvSpPr>
          <p:nvPr>
            <p:ph type="title"/>
          </p:nvPr>
        </p:nvSpPr>
        <p:spPr/>
        <p:txBody>
          <a:bodyPr/>
          <a:lstStyle/>
          <a:p>
            <a:pPr algn="ctr"/>
            <a:r>
              <a:rPr lang="uk-UA" dirty="0"/>
              <a:t>Форми залучення інвестицій</a:t>
            </a:r>
            <a:endParaRPr lang="ru-RU" dirty="0"/>
          </a:p>
        </p:txBody>
      </p:sp>
      <p:sp>
        <p:nvSpPr>
          <p:cNvPr id="3" name="Объект 2">
            <a:extLst>
              <a:ext uri="{FF2B5EF4-FFF2-40B4-BE49-F238E27FC236}">
                <a16:creationId xmlns:a16="http://schemas.microsoft.com/office/drawing/2014/main" id="{43B1958C-24BF-4B27-B3C8-515F60E60A0D}"/>
              </a:ext>
            </a:extLst>
          </p:cNvPr>
          <p:cNvSpPr>
            <a:spLocks noGrp="1"/>
          </p:cNvSpPr>
          <p:nvPr>
            <p:ph idx="1"/>
          </p:nvPr>
        </p:nvSpPr>
        <p:spPr/>
        <p:txBody>
          <a:bodyPr/>
          <a:lstStyle/>
          <a:p>
            <a:pPr marL="0" indent="0">
              <a:buNone/>
            </a:pPr>
            <a:r>
              <a:rPr lang="uk-UA" dirty="0"/>
              <a:t>Наразі в Україні залучення інвестицій у проекти з будівництва нових ядерних об'єктів можливо за наступними напрямками:</a:t>
            </a:r>
          </a:p>
          <a:p>
            <a:pPr marL="1143000" indent="-1143000">
              <a:buFont typeface="+mj-lt"/>
              <a:buAutoNum type="arabicPeriod"/>
            </a:pPr>
            <a:r>
              <a:rPr lang="uk-UA" dirty="0"/>
              <a:t>Власні кошти ДП «НАЕК «Енергоатом» (тариф, кредити).</a:t>
            </a:r>
          </a:p>
          <a:p>
            <a:pPr marL="1143000" indent="-1143000">
              <a:buFont typeface="+mj-lt"/>
              <a:buAutoNum type="arabicPeriod"/>
            </a:pPr>
            <a:r>
              <a:rPr lang="uk-UA" dirty="0"/>
              <a:t>Створення приватних об’єктів (необхідні додаткові роз’яснення щодо законодавчого врегулювання використання ядерних матеріалів, яке перебуває виключно у державній власності).</a:t>
            </a:r>
          </a:p>
          <a:p>
            <a:pPr marL="1143000" indent="-1143000">
              <a:buFont typeface="+mj-lt"/>
              <a:buAutoNum type="arabicPeriod"/>
            </a:pPr>
            <a:r>
              <a:rPr lang="uk-UA" dirty="0"/>
              <a:t>Спільні проекти державного та приватного партнера (механізм Державно-приватного партнерства).</a:t>
            </a:r>
            <a:endParaRPr lang="ru-RU" dirty="0"/>
          </a:p>
          <a:p>
            <a:endParaRPr lang="ru-RU" dirty="0"/>
          </a:p>
        </p:txBody>
      </p:sp>
    </p:spTree>
    <p:extLst>
      <p:ext uri="{BB962C8B-B14F-4D97-AF65-F5344CB8AC3E}">
        <p14:creationId xmlns:p14="http://schemas.microsoft.com/office/powerpoint/2010/main" val="298952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4FB727-83F0-423E-8DFE-7F3FB73F33E4}"/>
              </a:ext>
            </a:extLst>
          </p:cNvPr>
          <p:cNvSpPr>
            <a:spLocks noGrp="1"/>
          </p:cNvSpPr>
          <p:nvPr>
            <p:ph type="title"/>
          </p:nvPr>
        </p:nvSpPr>
        <p:spPr>
          <a:xfrm>
            <a:off x="1310640" y="730250"/>
            <a:ext cx="10240228" cy="3385588"/>
          </a:xfrm>
        </p:spPr>
        <p:txBody>
          <a:bodyPr>
            <a:normAutofit fontScale="90000"/>
          </a:bodyPr>
          <a:lstStyle/>
          <a:p>
            <a:pPr>
              <a:lnSpc>
                <a:spcPct val="90000"/>
              </a:lnSpc>
            </a:pPr>
            <a:br>
              <a:rPr lang="ru-RU" sz="4600" dirty="0"/>
            </a:br>
            <a:br>
              <a:rPr lang="ru-RU" sz="4600" dirty="0"/>
            </a:br>
            <a:br>
              <a:rPr lang="ru-RU" sz="4600" dirty="0"/>
            </a:br>
            <a:r>
              <a:rPr lang="ru-RU" sz="4600" dirty="0"/>
              <a:t>Закон </a:t>
            </a:r>
            <a:r>
              <a:rPr lang="ru-RU" sz="4600" dirty="0" err="1"/>
              <a:t>України</a:t>
            </a:r>
            <a:r>
              <a:rPr lang="ru-RU" sz="4600" dirty="0"/>
              <a:t> «Про державно-</a:t>
            </a:r>
            <a:r>
              <a:rPr lang="ru-RU" sz="4600" dirty="0" err="1"/>
              <a:t>приватне</a:t>
            </a:r>
            <a:r>
              <a:rPr lang="ru-RU" sz="4600" dirty="0"/>
              <a:t> партнерство»</a:t>
            </a:r>
            <a:br>
              <a:rPr lang="ru-RU" sz="4600" dirty="0"/>
            </a:br>
            <a:endParaRPr lang="ru-RU" sz="4600" dirty="0"/>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0640" y="4632960"/>
            <a:ext cx="9144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7DD932D3-1232-404E-AB72-487B945D9B64}"/>
              </a:ext>
            </a:extLst>
          </p:cNvPr>
          <p:cNvSpPr>
            <a:spLocks noGrp="1"/>
          </p:cNvSpPr>
          <p:nvPr>
            <p:ph idx="1"/>
          </p:nvPr>
        </p:nvSpPr>
        <p:spPr>
          <a:xfrm>
            <a:off x="1310640" y="4800602"/>
            <a:ext cx="11567158" cy="7696199"/>
          </a:xfrm>
        </p:spPr>
        <p:txBody>
          <a:bodyPr>
            <a:normAutofit/>
          </a:bodyPr>
          <a:lstStyle/>
          <a:p>
            <a:pPr>
              <a:lnSpc>
                <a:spcPct val="90000"/>
              </a:lnSpc>
            </a:pPr>
            <a:r>
              <a:rPr lang="uk-UA" sz="2500" b="1" dirty="0"/>
              <a:t>Стаття 4.</a:t>
            </a:r>
            <a:r>
              <a:rPr lang="uk-UA" sz="2500" dirty="0"/>
              <a:t> (Сфери застосування державно-приватного партнерства):</a:t>
            </a:r>
            <a:endParaRPr lang="ru-RU" sz="2500" dirty="0"/>
          </a:p>
          <a:p>
            <a:pPr marL="0" indent="0">
              <a:lnSpc>
                <a:spcPct val="90000"/>
              </a:lnSpc>
              <a:buNone/>
            </a:pPr>
            <a:r>
              <a:rPr lang="uk-UA" sz="2500" dirty="0"/>
              <a:t>1.  Державно-приватне партнерство застосовується в таких сферах:</a:t>
            </a:r>
            <a:endParaRPr lang="ru-RU" sz="2500" dirty="0"/>
          </a:p>
          <a:p>
            <a:pPr marL="0" indent="0">
              <a:lnSpc>
                <a:spcPct val="90000"/>
              </a:lnSpc>
              <a:buNone/>
            </a:pPr>
            <a:r>
              <a:rPr lang="uk-UA" sz="2500" b="1" dirty="0"/>
              <a:t>виробництво</a:t>
            </a:r>
            <a:r>
              <a:rPr lang="uk-UA" sz="2500" dirty="0"/>
              <a:t>, розподілення та постачання </a:t>
            </a:r>
            <a:r>
              <a:rPr lang="uk-UA" sz="2500" b="1" dirty="0"/>
              <a:t>електричної енергії</a:t>
            </a:r>
            <a:r>
              <a:rPr lang="uk-UA" sz="2500" dirty="0"/>
              <a:t>;</a:t>
            </a:r>
          </a:p>
          <a:p>
            <a:pPr>
              <a:lnSpc>
                <a:spcPct val="90000"/>
              </a:lnSpc>
            </a:pPr>
            <a:r>
              <a:rPr lang="uk-UA" sz="2500" dirty="0"/>
              <a:t> </a:t>
            </a:r>
            <a:r>
              <a:rPr lang="ru-RU" sz="2500" b="1" dirty="0" err="1"/>
              <a:t>Стаття</a:t>
            </a:r>
            <a:r>
              <a:rPr lang="ru-RU" sz="2500" b="1" dirty="0"/>
              <a:t> 5.</a:t>
            </a:r>
            <a:r>
              <a:rPr lang="ru-RU" sz="2500" dirty="0"/>
              <a:t> </a:t>
            </a:r>
            <a:r>
              <a:rPr lang="ru-RU" sz="2500" dirty="0" err="1"/>
              <a:t>Форми</a:t>
            </a:r>
            <a:r>
              <a:rPr lang="ru-RU" sz="2500" dirty="0"/>
              <a:t> </a:t>
            </a:r>
            <a:r>
              <a:rPr lang="ru-RU" sz="2500" dirty="0" err="1"/>
              <a:t>здійснення</a:t>
            </a:r>
            <a:r>
              <a:rPr lang="ru-RU" sz="2500" dirty="0"/>
              <a:t> державно-приватного партнерства:</a:t>
            </a:r>
          </a:p>
          <a:p>
            <a:pPr marL="0" indent="0">
              <a:lnSpc>
                <a:spcPct val="90000"/>
              </a:lnSpc>
              <a:buNone/>
            </a:pPr>
            <a:r>
              <a:rPr lang="ru-RU" sz="2500" dirty="0"/>
              <a:t>1. У рамках </a:t>
            </a:r>
            <a:r>
              <a:rPr lang="ru-RU" sz="2500" dirty="0" err="1"/>
              <a:t>здійснення</a:t>
            </a:r>
            <a:r>
              <a:rPr lang="ru-RU" sz="2500" dirty="0"/>
              <a:t> державно-приватного партнерства </a:t>
            </a:r>
            <a:r>
              <a:rPr lang="ru-RU" sz="2500" dirty="0" err="1"/>
              <a:t>можуть</a:t>
            </a:r>
            <a:r>
              <a:rPr lang="ru-RU" sz="2500" dirty="0"/>
              <a:t> </a:t>
            </a:r>
            <a:r>
              <a:rPr lang="ru-RU" sz="2500" dirty="0" err="1"/>
              <a:t>укладатися</a:t>
            </a:r>
            <a:r>
              <a:rPr lang="ru-RU" sz="2500" dirty="0"/>
              <a:t> договори про: </a:t>
            </a:r>
          </a:p>
          <a:p>
            <a:pPr marL="0" lvl="0" indent="0">
              <a:lnSpc>
                <a:spcPct val="90000"/>
              </a:lnSpc>
              <a:buNone/>
            </a:pPr>
            <a:r>
              <a:rPr lang="ru-RU" sz="2500" b="1" dirty="0" err="1"/>
              <a:t>концесію</a:t>
            </a:r>
            <a:r>
              <a:rPr lang="ru-RU" sz="2500" b="1" dirty="0"/>
              <a:t>; </a:t>
            </a:r>
            <a:endParaRPr lang="ru-RU" sz="2500" dirty="0"/>
          </a:p>
          <a:p>
            <a:pPr marL="0" lvl="0" indent="0">
              <a:lnSpc>
                <a:spcPct val="90000"/>
              </a:lnSpc>
              <a:buNone/>
            </a:pPr>
            <a:r>
              <a:rPr lang="ru-RU" sz="2500" b="1" dirty="0" err="1"/>
              <a:t>спільну</a:t>
            </a:r>
            <a:r>
              <a:rPr lang="ru-RU" sz="2500" b="1" dirty="0"/>
              <a:t> </a:t>
            </a:r>
            <a:r>
              <a:rPr lang="ru-RU" sz="2500" b="1" dirty="0" err="1"/>
              <a:t>діяльність</a:t>
            </a:r>
            <a:r>
              <a:rPr lang="ru-RU" sz="2500" b="1" dirty="0"/>
              <a:t>; </a:t>
            </a:r>
            <a:endParaRPr lang="ru-RU" sz="2500" dirty="0"/>
          </a:p>
          <a:p>
            <a:pPr marL="0" lvl="0" indent="0">
              <a:lnSpc>
                <a:spcPct val="90000"/>
              </a:lnSpc>
              <a:buNone/>
            </a:pPr>
            <a:r>
              <a:rPr lang="ru-RU" sz="2500" b="1" dirty="0" err="1"/>
              <a:t>інші</a:t>
            </a:r>
            <a:r>
              <a:rPr lang="ru-RU" sz="2500" b="1" dirty="0"/>
              <a:t> договори</a:t>
            </a:r>
            <a:r>
              <a:rPr lang="uk-UA" sz="2500" b="1" dirty="0"/>
              <a:t> (наприклад - </a:t>
            </a:r>
            <a:r>
              <a:rPr lang="en-US" sz="2500" b="1" dirty="0"/>
              <a:t>EPC</a:t>
            </a:r>
            <a:r>
              <a:rPr lang="ru-RU" sz="2500" b="1" dirty="0"/>
              <a:t>, </a:t>
            </a:r>
            <a:r>
              <a:rPr lang="en-US" sz="2500" b="1" dirty="0"/>
              <a:t>BOOT</a:t>
            </a:r>
            <a:r>
              <a:rPr lang="ru-RU" sz="2500" b="1" dirty="0"/>
              <a:t>, </a:t>
            </a:r>
            <a:r>
              <a:rPr lang="en-US" sz="2500" b="1" dirty="0"/>
              <a:t>DBOT</a:t>
            </a:r>
            <a:r>
              <a:rPr lang="ru-RU" sz="2500" b="1" dirty="0"/>
              <a:t>, </a:t>
            </a:r>
            <a:r>
              <a:rPr lang="uk-UA" sz="2500" b="1" dirty="0"/>
              <a:t>та інші)</a:t>
            </a:r>
            <a:r>
              <a:rPr lang="ru-RU" sz="2500" b="1" dirty="0"/>
              <a:t>.</a:t>
            </a:r>
            <a:endParaRPr lang="ru-RU" sz="2500" dirty="0"/>
          </a:p>
          <a:p>
            <a:pPr marL="0" indent="0">
              <a:lnSpc>
                <a:spcPct val="90000"/>
              </a:lnSpc>
              <a:buNone/>
            </a:pPr>
            <a:r>
              <a:rPr lang="ru-RU" sz="2500" dirty="0" err="1"/>
              <a:t>Договір</a:t>
            </a:r>
            <a:r>
              <a:rPr lang="ru-RU" sz="2500" dirty="0"/>
              <a:t>, </a:t>
            </a:r>
            <a:r>
              <a:rPr lang="ru-RU" sz="2500" dirty="0" err="1"/>
              <a:t>укладений</a:t>
            </a:r>
            <a:r>
              <a:rPr lang="ru-RU" sz="2500" dirty="0"/>
              <a:t> у рамках державно-приватного партнерства, </a:t>
            </a:r>
            <a:r>
              <a:rPr lang="ru-RU" sz="2500" dirty="0" err="1"/>
              <a:t>може</a:t>
            </a:r>
            <a:r>
              <a:rPr lang="ru-RU" sz="2500" dirty="0"/>
              <a:t> </a:t>
            </a:r>
            <a:r>
              <a:rPr lang="ru-RU" sz="2500" dirty="0" err="1"/>
              <a:t>містити</a:t>
            </a:r>
            <a:r>
              <a:rPr lang="ru-RU" sz="2500" dirty="0"/>
              <a:t> </a:t>
            </a:r>
            <a:r>
              <a:rPr lang="ru-RU" sz="2500" dirty="0" err="1"/>
              <a:t>елементи</a:t>
            </a:r>
            <a:r>
              <a:rPr lang="ru-RU" sz="2500" dirty="0"/>
              <a:t> </a:t>
            </a:r>
            <a:r>
              <a:rPr lang="ru-RU" sz="2500" dirty="0" err="1"/>
              <a:t>різних</a:t>
            </a:r>
            <a:r>
              <a:rPr lang="ru-RU" sz="2500" dirty="0"/>
              <a:t> </a:t>
            </a:r>
            <a:r>
              <a:rPr lang="ru-RU" sz="2500" dirty="0" err="1"/>
              <a:t>договорів</a:t>
            </a:r>
            <a:r>
              <a:rPr lang="ru-RU" sz="2500" dirty="0"/>
              <a:t> (</a:t>
            </a:r>
            <a:r>
              <a:rPr lang="ru-RU" sz="2500" dirty="0" err="1"/>
              <a:t>змішаний</a:t>
            </a:r>
            <a:r>
              <a:rPr lang="ru-RU" sz="2500" dirty="0"/>
              <a:t> </a:t>
            </a:r>
            <a:r>
              <a:rPr lang="ru-RU" sz="2500" dirty="0" err="1"/>
              <a:t>договір</a:t>
            </a:r>
            <a:r>
              <a:rPr lang="ru-RU" sz="2500" dirty="0"/>
              <a:t>), </a:t>
            </a:r>
            <a:r>
              <a:rPr lang="ru-RU" sz="2500" dirty="0" err="1"/>
              <a:t>умови</a:t>
            </a:r>
            <a:r>
              <a:rPr lang="ru-RU" sz="2500" dirty="0"/>
              <a:t> </a:t>
            </a:r>
            <a:r>
              <a:rPr lang="ru-RU" sz="2500" dirty="0" err="1"/>
              <a:t>яких</a:t>
            </a:r>
            <a:r>
              <a:rPr lang="ru-RU" sz="2500" dirty="0"/>
              <a:t> </a:t>
            </a:r>
            <a:r>
              <a:rPr lang="ru-RU" sz="2500" dirty="0" err="1"/>
              <a:t>визначаються</a:t>
            </a:r>
            <a:r>
              <a:rPr lang="ru-RU" sz="2500" dirty="0"/>
              <a:t> </a:t>
            </a:r>
            <a:r>
              <a:rPr lang="ru-RU" sz="2500" dirty="0" err="1"/>
              <a:t>відповідно</a:t>
            </a:r>
            <a:r>
              <a:rPr lang="ru-RU" sz="2500" dirty="0"/>
              <a:t> до </a:t>
            </a:r>
            <a:r>
              <a:rPr lang="ru-RU" sz="2500" dirty="0" err="1"/>
              <a:t>цивільного</a:t>
            </a:r>
            <a:r>
              <a:rPr lang="ru-RU" sz="2500" dirty="0"/>
              <a:t> </a:t>
            </a:r>
            <a:r>
              <a:rPr lang="ru-RU" sz="2500" dirty="0" err="1"/>
              <a:t>законодавства</a:t>
            </a:r>
            <a:r>
              <a:rPr lang="ru-RU" sz="2500" dirty="0"/>
              <a:t> </a:t>
            </a:r>
            <a:r>
              <a:rPr lang="ru-RU" sz="2500" dirty="0" err="1"/>
              <a:t>України</a:t>
            </a:r>
            <a:r>
              <a:rPr lang="ru-RU" sz="2500" dirty="0"/>
              <a:t>.</a:t>
            </a:r>
          </a:p>
          <a:p>
            <a:pPr marL="0" indent="0">
              <a:lnSpc>
                <a:spcPct val="90000"/>
              </a:lnSpc>
              <a:buNone/>
            </a:pPr>
            <a:endParaRPr lang="en-US" sz="2500" dirty="0"/>
          </a:p>
          <a:p>
            <a:pPr>
              <a:lnSpc>
                <a:spcPct val="90000"/>
              </a:lnSpc>
            </a:pPr>
            <a:endParaRPr lang="uk-UA" sz="2500" dirty="0"/>
          </a:p>
          <a:p>
            <a:pPr marL="0" indent="0">
              <a:lnSpc>
                <a:spcPct val="90000"/>
              </a:lnSpc>
              <a:buNone/>
            </a:pPr>
            <a:endParaRPr lang="uk-UA" sz="2500" dirty="0"/>
          </a:p>
          <a:p>
            <a:pPr marL="0" indent="0">
              <a:lnSpc>
                <a:spcPct val="90000"/>
              </a:lnSpc>
              <a:buNone/>
            </a:pPr>
            <a:endParaRPr lang="ru-RU" sz="2500" b="1" dirty="0"/>
          </a:p>
        </p:txBody>
      </p:sp>
      <p:pic>
        <p:nvPicPr>
          <p:cNvPr id="5" name="Рисунок 4">
            <a:extLst>
              <a:ext uri="{FF2B5EF4-FFF2-40B4-BE49-F238E27FC236}">
                <a16:creationId xmlns:a16="http://schemas.microsoft.com/office/drawing/2014/main" id="{5336ED05-59DB-49A4-80B5-F48E7FECDF42}"/>
              </a:ext>
            </a:extLst>
          </p:cNvPr>
          <p:cNvPicPr>
            <a:picLocks noChangeAspect="1"/>
          </p:cNvPicPr>
          <p:nvPr/>
        </p:nvPicPr>
        <p:blipFill rotWithShape="1">
          <a:blip r:embed="rId2">
            <a:extLst>
              <a:ext uri="{28A0092B-C50C-407E-A947-70E740481C1C}">
                <a14:useLocalDpi xmlns:a14="http://schemas.microsoft.com/office/drawing/2010/main" val="0"/>
              </a:ext>
            </a:extLst>
          </a:blip>
          <a:srcRect l="27166" r="13228" b="-1"/>
          <a:stretch/>
        </p:blipFill>
        <p:spPr>
          <a:xfrm>
            <a:off x="13563600" y="3200401"/>
            <a:ext cx="10820398" cy="83820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705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C23D90-52FA-4858-9181-3752D12F198E}"/>
              </a:ext>
            </a:extLst>
          </p:cNvPr>
          <p:cNvSpPr>
            <a:spLocks noGrp="1"/>
          </p:cNvSpPr>
          <p:nvPr>
            <p:ph type="title"/>
          </p:nvPr>
        </p:nvSpPr>
        <p:spPr/>
        <p:txBody>
          <a:bodyPr>
            <a:normAutofit fontScale="90000"/>
          </a:bodyPr>
          <a:lstStyle/>
          <a:p>
            <a:pPr algn="ctr"/>
            <a:br>
              <a:rPr lang="ru-RU" dirty="0"/>
            </a:br>
            <a:r>
              <a:rPr lang="ru-RU" dirty="0"/>
              <a:t>Закон </a:t>
            </a:r>
            <a:r>
              <a:rPr lang="ru-RU" dirty="0" err="1"/>
              <a:t>України</a:t>
            </a:r>
            <a:r>
              <a:rPr lang="ru-RU" dirty="0"/>
              <a:t> «Про державно-</a:t>
            </a:r>
            <a:r>
              <a:rPr lang="ru-RU" dirty="0" err="1"/>
              <a:t>приватне</a:t>
            </a:r>
            <a:r>
              <a:rPr lang="ru-RU" dirty="0"/>
              <a:t> партнерство»</a:t>
            </a:r>
            <a:br>
              <a:rPr lang="ru-RU" dirty="0"/>
            </a:br>
            <a:endParaRPr lang="ru-RU" dirty="0"/>
          </a:p>
        </p:txBody>
      </p:sp>
      <p:sp>
        <p:nvSpPr>
          <p:cNvPr id="3" name="Объект 2">
            <a:extLst>
              <a:ext uri="{FF2B5EF4-FFF2-40B4-BE49-F238E27FC236}">
                <a16:creationId xmlns:a16="http://schemas.microsoft.com/office/drawing/2014/main" id="{AC46BC94-90AF-47EB-B1A5-C063526A59EA}"/>
              </a:ext>
            </a:extLst>
          </p:cNvPr>
          <p:cNvSpPr>
            <a:spLocks noGrp="1"/>
          </p:cNvSpPr>
          <p:nvPr>
            <p:ph idx="1"/>
          </p:nvPr>
        </p:nvSpPr>
        <p:spPr/>
        <p:txBody>
          <a:bodyPr>
            <a:normAutofit fontScale="77500" lnSpcReduction="20000"/>
          </a:bodyPr>
          <a:lstStyle/>
          <a:p>
            <a:r>
              <a:rPr lang="ru-RU" dirty="0" err="1"/>
              <a:t>Стаття</a:t>
            </a:r>
            <a:r>
              <a:rPr lang="ru-RU" dirty="0"/>
              <a:t> 7. </a:t>
            </a:r>
            <a:r>
              <a:rPr lang="ru-RU" b="1" dirty="0" err="1"/>
              <a:t>Об'єкти</a:t>
            </a:r>
            <a:r>
              <a:rPr lang="ru-RU" b="1" dirty="0"/>
              <a:t> державно-приватного партнерства</a:t>
            </a:r>
          </a:p>
          <a:p>
            <a:pPr marL="0" indent="0">
              <a:buNone/>
            </a:pPr>
            <a:r>
              <a:rPr lang="ru-RU" dirty="0"/>
              <a:t>2. </a:t>
            </a:r>
            <a:r>
              <a:rPr lang="ru-RU" dirty="0" err="1"/>
              <a:t>Об'єктами</a:t>
            </a:r>
            <a:r>
              <a:rPr lang="ru-RU" dirty="0"/>
              <a:t> державно-приватного партнерства є:</a:t>
            </a:r>
          </a:p>
          <a:p>
            <a:pPr marL="0" indent="0">
              <a:buNone/>
            </a:pPr>
            <a:r>
              <a:rPr lang="ru-RU" dirty="0" err="1"/>
              <a:t>створювані</a:t>
            </a:r>
            <a:r>
              <a:rPr lang="ru-RU" dirty="0"/>
              <a:t> </a:t>
            </a:r>
            <a:r>
              <a:rPr lang="ru-RU" dirty="0" err="1"/>
              <a:t>або</a:t>
            </a:r>
            <a:r>
              <a:rPr lang="ru-RU" dirty="0"/>
              <a:t> </a:t>
            </a:r>
            <a:r>
              <a:rPr lang="ru-RU" dirty="0" err="1"/>
              <a:t>придбані</a:t>
            </a:r>
            <a:r>
              <a:rPr lang="ru-RU" dirty="0"/>
              <a:t> </a:t>
            </a:r>
            <a:r>
              <a:rPr lang="ru-RU" dirty="0" err="1"/>
              <a:t>об'єкти</a:t>
            </a:r>
            <a:r>
              <a:rPr lang="ru-RU" dirty="0"/>
              <a:t> в </a:t>
            </a:r>
            <a:r>
              <a:rPr lang="ru-RU" dirty="0" err="1"/>
              <a:t>результаті</a:t>
            </a:r>
            <a:r>
              <a:rPr lang="ru-RU" dirty="0"/>
              <a:t> </a:t>
            </a:r>
            <a:r>
              <a:rPr lang="ru-RU" dirty="0" err="1"/>
              <a:t>виконання</a:t>
            </a:r>
            <a:r>
              <a:rPr lang="ru-RU" dirty="0"/>
              <a:t> договору, </a:t>
            </a:r>
            <a:r>
              <a:rPr lang="ru-RU" dirty="0" err="1"/>
              <a:t>укладеного</a:t>
            </a:r>
            <a:r>
              <a:rPr lang="ru-RU" dirty="0"/>
              <a:t> в рамках державно-приватного партнерства.</a:t>
            </a:r>
          </a:p>
          <a:p>
            <a:pPr marL="0" indent="0">
              <a:buNone/>
            </a:pPr>
            <a:endParaRPr lang="ru-RU" dirty="0"/>
          </a:p>
          <a:p>
            <a:pPr marL="0" indent="0">
              <a:buNone/>
            </a:pPr>
            <a:r>
              <a:rPr lang="ru-RU" dirty="0"/>
              <a:t>4. </a:t>
            </a:r>
            <a:r>
              <a:rPr lang="ru-RU" dirty="0" err="1"/>
              <a:t>Об'єкти</a:t>
            </a:r>
            <a:r>
              <a:rPr lang="ru-RU" dirty="0"/>
              <a:t> державно-приватного партнерства, </a:t>
            </a:r>
            <a:r>
              <a:rPr lang="ru-RU" dirty="0" err="1"/>
              <a:t>створені</a:t>
            </a:r>
            <a:r>
              <a:rPr lang="ru-RU" dirty="0"/>
              <a:t> </a:t>
            </a:r>
            <a:r>
              <a:rPr lang="ru-RU" dirty="0" err="1"/>
              <a:t>або</a:t>
            </a:r>
            <a:r>
              <a:rPr lang="ru-RU" dirty="0"/>
              <a:t> </a:t>
            </a:r>
            <a:r>
              <a:rPr lang="ru-RU" dirty="0" err="1"/>
              <a:t>придбані</a:t>
            </a:r>
            <a:r>
              <a:rPr lang="ru-RU" dirty="0"/>
              <a:t> </a:t>
            </a:r>
            <a:r>
              <a:rPr lang="ru-RU" dirty="0" err="1"/>
              <a:t>приватним</a:t>
            </a:r>
            <a:r>
              <a:rPr lang="ru-RU" dirty="0"/>
              <a:t> партнером на </a:t>
            </a:r>
            <a:r>
              <a:rPr lang="ru-RU" dirty="0" err="1"/>
              <a:t>виконання</a:t>
            </a:r>
            <a:r>
              <a:rPr lang="ru-RU" dirty="0"/>
              <a:t> договору, </a:t>
            </a:r>
            <a:r>
              <a:rPr lang="ru-RU" dirty="0" err="1"/>
              <a:t>укладеного</a:t>
            </a:r>
            <a:r>
              <a:rPr lang="ru-RU" dirty="0"/>
              <a:t> в рамках державно-приватного партнерства, </a:t>
            </a:r>
            <a:r>
              <a:rPr lang="ru-RU" b="1" dirty="0" err="1"/>
              <a:t>можуть</a:t>
            </a:r>
            <a:r>
              <a:rPr lang="ru-RU" b="1" dirty="0"/>
              <a:t> </a:t>
            </a:r>
            <a:r>
              <a:rPr lang="ru-RU" b="1" dirty="0" err="1"/>
              <a:t>належати</a:t>
            </a:r>
            <a:r>
              <a:rPr lang="ru-RU" b="1" dirty="0"/>
              <a:t> </a:t>
            </a:r>
            <a:r>
              <a:rPr lang="ru-RU" b="1" dirty="0" err="1"/>
              <a:t>йому</a:t>
            </a:r>
            <a:r>
              <a:rPr lang="ru-RU" b="1" dirty="0"/>
              <a:t> на </a:t>
            </a:r>
            <a:r>
              <a:rPr lang="ru-RU" b="1" dirty="0" err="1"/>
              <a:t>праві</a:t>
            </a:r>
            <a:r>
              <a:rPr lang="ru-RU" b="1" dirty="0"/>
              <a:t> </a:t>
            </a:r>
            <a:r>
              <a:rPr lang="ru-RU" b="1" dirty="0" err="1"/>
              <a:t>власності</a:t>
            </a:r>
            <a:r>
              <a:rPr lang="ru-RU" b="1" dirty="0"/>
              <a:t> </a:t>
            </a:r>
            <a:r>
              <a:rPr lang="ru-RU" dirty="0"/>
              <a:t>та </a:t>
            </a:r>
            <a:r>
              <a:rPr lang="ru-RU" dirty="0" err="1"/>
              <a:t>використовуватися</a:t>
            </a:r>
            <a:r>
              <a:rPr lang="ru-RU" dirty="0"/>
              <a:t> ним </a:t>
            </a:r>
            <a:r>
              <a:rPr lang="ru-RU" dirty="0" err="1"/>
              <a:t>або</a:t>
            </a:r>
            <a:r>
              <a:rPr lang="ru-RU" dirty="0"/>
              <a:t> </a:t>
            </a:r>
            <a:r>
              <a:rPr lang="ru-RU" dirty="0" err="1"/>
              <a:t>державним</a:t>
            </a:r>
            <a:r>
              <a:rPr lang="ru-RU" dirty="0"/>
              <a:t> партнером </a:t>
            </a:r>
            <a:r>
              <a:rPr lang="ru-RU" dirty="0" err="1"/>
              <a:t>чи</a:t>
            </a:r>
            <a:r>
              <a:rPr lang="ru-RU" dirty="0"/>
              <a:t> </a:t>
            </a:r>
            <a:r>
              <a:rPr lang="ru-RU" dirty="0" err="1"/>
              <a:t>іншою</a:t>
            </a:r>
            <a:r>
              <a:rPr lang="ru-RU" dirty="0"/>
              <a:t> стороною договору в порядку та на </a:t>
            </a:r>
            <a:r>
              <a:rPr lang="ru-RU" dirty="0" err="1"/>
              <a:t>умовах</a:t>
            </a:r>
            <a:r>
              <a:rPr lang="ru-RU" dirty="0"/>
              <a:t>, </a:t>
            </a:r>
            <a:r>
              <a:rPr lang="ru-RU" dirty="0" err="1"/>
              <a:t>визначених</a:t>
            </a:r>
            <a:r>
              <a:rPr lang="ru-RU" dirty="0"/>
              <a:t> таким договором</a:t>
            </a:r>
            <a:r>
              <a:rPr lang="uk-UA" dirty="0"/>
              <a:t>.</a:t>
            </a:r>
            <a:endParaRPr lang="ru-RU" dirty="0"/>
          </a:p>
          <a:p>
            <a:pPr marL="0" indent="0">
              <a:buNone/>
            </a:pPr>
            <a:endParaRPr lang="ru-RU" dirty="0"/>
          </a:p>
          <a:p>
            <a:pPr marL="0" indent="0">
              <a:buNone/>
            </a:pPr>
            <a:r>
              <a:rPr lang="ru-RU" dirty="0"/>
              <a:t>Договором, </a:t>
            </a:r>
            <a:r>
              <a:rPr lang="ru-RU" dirty="0" err="1"/>
              <a:t>укладеним</a:t>
            </a:r>
            <a:r>
              <a:rPr lang="ru-RU" dirty="0"/>
              <a:t> у рамках державно-приватного партнерства, </a:t>
            </a:r>
            <a:r>
              <a:rPr lang="ru-RU" dirty="0" err="1"/>
              <a:t>може</a:t>
            </a:r>
            <a:r>
              <a:rPr lang="ru-RU" dirty="0"/>
              <a:t> бути </a:t>
            </a:r>
            <a:r>
              <a:rPr lang="ru-RU" dirty="0" err="1"/>
              <a:t>передбачено</a:t>
            </a:r>
            <a:r>
              <a:rPr lang="ru-RU" dirty="0"/>
              <a:t> </a:t>
            </a:r>
            <a:r>
              <a:rPr lang="ru-RU" b="1" dirty="0" err="1"/>
              <a:t>виникнення</a:t>
            </a:r>
            <a:r>
              <a:rPr lang="ru-RU" b="1" dirty="0"/>
              <a:t> </a:t>
            </a:r>
            <a:r>
              <a:rPr lang="ru-RU" b="1" dirty="0" err="1"/>
              <a:t>спільної</a:t>
            </a:r>
            <a:r>
              <a:rPr lang="ru-RU" b="1" dirty="0"/>
              <a:t> </a:t>
            </a:r>
            <a:r>
              <a:rPr lang="ru-RU" b="1" dirty="0" err="1"/>
              <a:t>часткової</a:t>
            </a:r>
            <a:r>
              <a:rPr lang="ru-RU" b="1" dirty="0"/>
              <a:t> </a:t>
            </a:r>
            <a:r>
              <a:rPr lang="ru-RU" b="1" dirty="0" err="1"/>
              <a:t>власності</a:t>
            </a:r>
            <a:r>
              <a:rPr lang="ru-RU" b="1" dirty="0"/>
              <a:t> державного та приватного партнера </a:t>
            </a:r>
            <a:r>
              <a:rPr lang="ru-RU" dirty="0"/>
              <a:t>на </a:t>
            </a:r>
            <a:r>
              <a:rPr lang="ru-RU" dirty="0" err="1"/>
              <a:t>створювані</a:t>
            </a:r>
            <a:r>
              <a:rPr lang="ru-RU" dirty="0"/>
              <a:t> </a:t>
            </a:r>
            <a:r>
              <a:rPr lang="ru-RU" dirty="0" err="1"/>
              <a:t>чи</a:t>
            </a:r>
            <a:r>
              <a:rPr lang="ru-RU" dirty="0"/>
              <a:t> </a:t>
            </a:r>
            <a:r>
              <a:rPr lang="ru-RU" dirty="0" err="1"/>
              <a:t>придбані</a:t>
            </a:r>
            <a:r>
              <a:rPr lang="ru-RU" dirty="0"/>
              <a:t> </a:t>
            </a:r>
            <a:r>
              <a:rPr lang="ru-RU" dirty="0" err="1"/>
              <a:t>об'єкти</a:t>
            </a:r>
            <a:r>
              <a:rPr lang="ru-RU" dirty="0"/>
              <a:t> державно-приватного партнерства.</a:t>
            </a:r>
          </a:p>
        </p:txBody>
      </p:sp>
    </p:spTree>
    <p:extLst>
      <p:ext uri="{BB962C8B-B14F-4D97-AF65-F5344CB8AC3E}">
        <p14:creationId xmlns:p14="http://schemas.microsoft.com/office/powerpoint/2010/main" val="120426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53089-25D9-46D9-A163-3631817063B6}"/>
              </a:ext>
            </a:extLst>
          </p:cNvPr>
          <p:cNvSpPr>
            <a:spLocks noGrp="1"/>
          </p:cNvSpPr>
          <p:nvPr>
            <p:ph type="title"/>
          </p:nvPr>
        </p:nvSpPr>
        <p:spPr>
          <a:xfrm>
            <a:off x="4495800" y="381000"/>
            <a:ext cx="14723087" cy="1544782"/>
          </a:xfrm>
        </p:spPr>
        <p:txBody>
          <a:bodyPr>
            <a:normAutofit fontScale="90000"/>
          </a:bodyPr>
          <a:lstStyle/>
          <a:p>
            <a:pPr algn="ctr"/>
            <a:br>
              <a:rPr lang="ru-RU" dirty="0"/>
            </a:br>
            <a:r>
              <a:rPr lang="ru-RU" dirty="0"/>
              <a:t>Закон </a:t>
            </a:r>
            <a:r>
              <a:rPr lang="ru-RU" dirty="0" err="1"/>
              <a:t>України</a:t>
            </a:r>
            <a:r>
              <a:rPr lang="ru-RU" dirty="0"/>
              <a:t> «Про державно-</a:t>
            </a:r>
            <a:r>
              <a:rPr lang="ru-RU" dirty="0" err="1"/>
              <a:t>приватне</a:t>
            </a:r>
            <a:r>
              <a:rPr lang="ru-RU" dirty="0"/>
              <a:t> партнерство»</a:t>
            </a:r>
            <a:br>
              <a:rPr lang="ru-RU" dirty="0"/>
            </a:br>
            <a:endParaRPr lang="ru-RU" dirty="0"/>
          </a:p>
        </p:txBody>
      </p:sp>
      <p:sp>
        <p:nvSpPr>
          <p:cNvPr id="3" name="Объект 2">
            <a:extLst>
              <a:ext uri="{FF2B5EF4-FFF2-40B4-BE49-F238E27FC236}">
                <a16:creationId xmlns:a16="http://schemas.microsoft.com/office/drawing/2014/main" id="{885FCAB8-C801-4689-9D71-8736C3D6D543}"/>
              </a:ext>
            </a:extLst>
          </p:cNvPr>
          <p:cNvSpPr>
            <a:spLocks noGrp="1"/>
          </p:cNvSpPr>
          <p:nvPr>
            <p:ph idx="1"/>
          </p:nvPr>
        </p:nvSpPr>
        <p:spPr/>
        <p:txBody>
          <a:bodyPr>
            <a:normAutofit fontScale="85000" lnSpcReduction="10000"/>
          </a:bodyPr>
          <a:lstStyle/>
          <a:p>
            <a:r>
              <a:rPr lang="ru-RU" b="1" dirty="0" err="1"/>
              <a:t>Стаття</a:t>
            </a:r>
            <a:r>
              <a:rPr lang="ru-RU" b="1" dirty="0"/>
              <a:t> 18.</a:t>
            </a:r>
            <a:r>
              <a:rPr lang="ru-RU" dirty="0"/>
              <a:t> </a:t>
            </a:r>
            <a:r>
              <a:rPr lang="ru-RU" dirty="0" err="1"/>
              <a:t>Державна</a:t>
            </a:r>
            <a:r>
              <a:rPr lang="ru-RU" dirty="0"/>
              <a:t> </a:t>
            </a:r>
            <a:r>
              <a:rPr lang="ru-RU" dirty="0" err="1"/>
              <a:t>підтримка</a:t>
            </a:r>
            <a:r>
              <a:rPr lang="ru-RU" dirty="0"/>
              <a:t> </a:t>
            </a:r>
            <a:r>
              <a:rPr lang="ru-RU" dirty="0" err="1"/>
              <a:t>здійснення</a:t>
            </a:r>
            <a:r>
              <a:rPr lang="ru-RU" dirty="0"/>
              <a:t> державно-приватного партнерства </a:t>
            </a:r>
          </a:p>
          <a:p>
            <a:pPr marL="0" indent="0">
              <a:buNone/>
            </a:pPr>
            <a:r>
              <a:rPr lang="ru-RU" dirty="0"/>
              <a:t>1. </a:t>
            </a:r>
            <a:r>
              <a:rPr lang="ru-RU" dirty="0" err="1"/>
              <a:t>Державна</a:t>
            </a:r>
            <a:r>
              <a:rPr lang="ru-RU" dirty="0"/>
              <a:t> </a:t>
            </a:r>
            <a:r>
              <a:rPr lang="ru-RU" dirty="0" err="1"/>
              <a:t>підтримка</a:t>
            </a:r>
            <a:r>
              <a:rPr lang="ru-RU" dirty="0"/>
              <a:t> </a:t>
            </a:r>
            <a:r>
              <a:rPr lang="ru-RU" dirty="0" err="1"/>
              <a:t>здійснення</a:t>
            </a:r>
            <a:r>
              <a:rPr lang="ru-RU" dirty="0"/>
              <a:t> державно-приватного партнерства </a:t>
            </a:r>
            <a:r>
              <a:rPr lang="ru-RU" dirty="0" err="1"/>
              <a:t>може</a:t>
            </a:r>
            <a:r>
              <a:rPr lang="ru-RU" dirty="0"/>
              <a:t> </a:t>
            </a:r>
            <a:r>
              <a:rPr lang="ru-RU" dirty="0" err="1"/>
              <a:t>надаватися</a:t>
            </a:r>
            <a:r>
              <a:rPr lang="ru-RU" dirty="0"/>
              <a:t>:</a:t>
            </a:r>
          </a:p>
          <a:p>
            <a:pPr lvl="0">
              <a:buFont typeface="Arial" panose="020B0604020202020204" pitchFamily="34" charset="0"/>
              <a:buChar char="•"/>
            </a:pPr>
            <a:r>
              <a:rPr lang="ru-RU" dirty="0"/>
              <a:t>шляхом </a:t>
            </a:r>
            <a:r>
              <a:rPr lang="ru-RU" dirty="0" err="1"/>
              <a:t>надання</a:t>
            </a:r>
            <a:r>
              <a:rPr lang="ru-RU" dirty="0"/>
              <a:t> </a:t>
            </a:r>
            <a:r>
              <a:rPr lang="ru-RU" dirty="0" err="1"/>
              <a:t>державних</a:t>
            </a:r>
            <a:r>
              <a:rPr lang="ru-RU" dirty="0"/>
              <a:t> </a:t>
            </a:r>
            <a:r>
              <a:rPr lang="ru-RU" dirty="0" err="1"/>
              <a:t>гарантій</a:t>
            </a:r>
            <a:r>
              <a:rPr lang="uk-UA" dirty="0"/>
              <a:t>;</a:t>
            </a:r>
            <a:endParaRPr lang="ru-RU" dirty="0"/>
          </a:p>
          <a:p>
            <a:pPr lvl="0">
              <a:buFont typeface="Arial" panose="020B0604020202020204" pitchFamily="34" charset="0"/>
              <a:buChar char="•"/>
            </a:pPr>
            <a:r>
              <a:rPr lang="ru-RU" dirty="0"/>
              <a:t>шляхом </a:t>
            </a:r>
            <a:r>
              <a:rPr lang="ru-RU" dirty="0" err="1"/>
              <a:t>придбання</a:t>
            </a:r>
            <a:r>
              <a:rPr lang="ru-RU" dirty="0"/>
              <a:t> </a:t>
            </a:r>
            <a:r>
              <a:rPr lang="ru-RU" dirty="0" err="1"/>
              <a:t>державним</a:t>
            </a:r>
            <a:r>
              <a:rPr lang="ru-RU" dirty="0"/>
              <a:t> партнером </a:t>
            </a:r>
            <a:r>
              <a:rPr lang="ru-RU" dirty="0" err="1"/>
              <a:t>певного</a:t>
            </a:r>
            <a:r>
              <a:rPr lang="ru-RU" dirty="0"/>
              <a:t> </a:t>
            </a:r>
            <a:r>
              <a:rPr lang="ru-RU" dirty="0" err="1"/>
              <a:t>обсягу</a:t>
            </a:r>
            <a:r>
              <a:rPr lang="ru-RU" dirty="0"/>
              <a:t> </a:t>
            </a:r>
            <a:r>
              <a:rPr lang="ru-RU" dirty="0" err="1"/>
              <a:t>товарів</a:t>
            </a:r>
            <a:r>
              <a:rPr lang="ru-RU" dirty="0"/>
              <a:t> (</a:t>
            </a:r>
            <a:r>
              <a:rPr lang="ru-RU" dirty="0" err="1"/>
              <a:t>робіт</a:t>
            </a:r>
            <a:r>
              <a:rPr lang="ru-RU" dirty="0"/>
              <a:t>, </a:t>
            </a:r>
            <a:r>
              <a:rPr lang="ru-RU" dirty="0" err="1"/>
              <a:t>послуг</a:t>
            </a:r>
            <a:r>
              <a:rPr lang="ru-RU" dirty="0"/>
              <a:t>), </a:t>
            </a:r>
            <a:r>
              <a:rPr lang="ru-RU" dirty="0" err="1"/>
              <a:t>що</a:t>
            </a:r>
            <a:r>
              <a:rPr lang="ru-RU" dirty="0"/>
              <a:t> </a:t>
            </a:r>
            <a:r>
              <a:rPr lang="ru-RU" dirty="0" err="1"/>
              <a:t>виробляються</a:t>
            </a:r>
            <a:r>
              <a:rPr lang="ru-RU" dirty="0"/>
              <a:t> (</a:t>
            </a:r>
            <a:r>
              <a:rPr lang="ru-RU" dirty="0" err="1"/>
              <a:t>виконуються</a:t>
            </a:r>
            <a:r>
              <a:rPr lang="ru-RU" dirty="0"/>
              <a:t>, </a:t>
            </a:r>
            <a:r>
              <a:rPr lang="ru-RU" dirty="0" err="1"/>
              <a:t>надаються</a:t>
            </a:r>
            <a:r>
              <a:rPr lang="ru-RU" dirty="0"/>
              <a:t>) </a:t>
            </a:r>
            <a:r>
              <a:rPr lang="ru-RU" dirty="0" err="1"/>
              <a:t>приватним</a:t>
            </a:r>
            <a:r>
              <a:rPr lang="ru-RU" dirty="0"/>
              <a:t> партнером за договором, </a:t>
            </a:r>
            <a:r>
              <a:rPr lang="ru-RU" dirty="0" err="1"/>
              <a:t>укладеним</a:t>
            </a:r>
            <a:r>
              <a:rPr lang="ru-RU" dirty="0"/>
              <a:t> у рамках державно-приватного партнерства;</a:t>
            </a:r>
          </a:p>
          <a:p>
            <a:pPr lvl="0">
              <a:buFont typeface="Arial" panose="020B0604020202020204" pitchFamily="34" charset="0"/>
              <a:buChar char="•"/>
            </a:pPr>
            <a:r>
              <a:rPr lang="ru-RU" b="1" dirty="0"/>
              <a:t>шляхом </a:t>
            </a:r>
            <a:r>
              <a:rPr lang="ru-RU" b="1" dirty="0" err="1"/>
              <a:t>постачання</a:t>
            </a:r>
            <a:r>
              <a:rPr lang="ru-RU" b="1" dirty="0"/>
              <a:t> приватному партнеру </a:t>
            </a:r>
            <a:r>
              <a:rPr lang="ru-RU" b="1" dirty="0" err="1"/>
              <a:t>товарів</a:t>
            </a:r>
            <a:r>
              <a:rPr lang="ru-RU" b="1" dirty="0"/>
              <a:t> (</a:t>
            </a:r>
            <a:r>
              <a:rPr lang="ru-RU" b="1" dirty="0" err="1"/>
              <a:t>робіт</a:t>
            </a:r>
            <a:r>
              <a:rPr lang="ru-RU" b="1" dirty="0"/>
              <a:t>, </a:t>
            </a:r>
            <a:r>
              <a:rPr lang="ru-RU" b="1" dirty="0" err="1"/>
              <a:t>послуг</a:t>
            </a:r>
            <a:r>
              <a:rPr lang="ru-RU" b="1" dirty="0"/>
              <a:t>), </a:t>
            </a:r>
            <a:r>
              <a:rPr lang="ru-RU" b="1" dirty="0" err="1"/>
              <a:t>необхідних</a:t>
            </a:r>
            <a:r>
              <a:rPr lang="ru-RU" b="1" dirty="0"/>
              <a:t> для </a:t>
            </a:r>
            <a:r>
              <a:rPr lang="ru-RU" b="1" dirty="0" err="1"/>
              <a:t>здійснення</a:t>
            </a:r>
            <a:r>
              <a:rPr lang="ru-RU" b="1" dirty="0"/>
              <a:t> державно-приватного партнерства</a:t>
            </a:r>
            <a:r>
              <a:rPr lang="uk-UA" dirty="0"/>
              <a:t> (</a:t>
            </a:r>
            <a:r>
              <a:rPr lang="uk-UA" b="1" dirty="0"/>
              <a:t>наприклад ядерне паливо та експлуатація об’єкту</a:t>
            </a:r>
            <a:r>
              <a:rPr lang="uk-UA" dirty="0"/>
              <a:t>)</a:t>
            </a:r>
            <a:r>
              <a:rPr lang="ru-RU" dirty="0"/>
              <a:t>;</a:t>
            </a:r>
          </a:p>
          <a:p>
            <a:pPr lvl="0">
              <a:buFont typeface="Arial" panose="020B0604020202020204" pitchFamily="34" charset="0"/>
              <a:buChar char="•"/>
            </a:pPr>
            <a:r>
              <a:rPr lang="ru-RU" dirty="0"/>
              <a:t>в </a:t>
            </a:r>
            <a:r>
              <a:rPr lang="ru-RU" dirty="0" err="1"/>
              <a:t>інших</a:t>
            </a:r>
            <a:r>
              <a:rPr lang="ru-RU" dirty="0"/>
              <a:t> формах, </a:t>
            </a:r>
            <a:r>
              <a:rPr lang="ru-RU" dirty="0" err="1"/>
              <a:t>передбачених</a:t>
            </a:r>
            <a:r>
              <a:rPr lang="ru-RU" dirty="0"/>
              <a:t> законом.</a:t>
            </a:r>
          </a:p>
        </p:txBody>
      </p:sp>
    </p:spTree>
    <p:extLst>
      <p:ext uri="{BB962C8B-B14F-4D97-AF65-F5344CB8AC3E}">
        <p14:creationId xmlns:p14="http://schemas.microsoft.com/office/powerpoint/2010/main" val="341593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AED06-B097-4F51-ACAA-FC89253293DD}"/>
              </a:ext>
            </a:extLst>
          </p:cNvPr>
          <p:cNvSpPr>
            <a:spLocks noGrp="1"/>
          </p:cNvSpPr>
          <p:nvPr>
            <p:ph type="title"/>
          </p:nvPr>
        </p:nvSpPr>
        <p:spPr/>
        <p:txBody>
          <a:bodyPr>
            <a:normAutofit fontScale="90000"/>
          </a:bodyPr>
          <a:lstStyle/>
          <a:p>
            <a:pPr algn="ctr"/>
            <a:br>
              <a:rPr lang="ru-RU" dirty="0"/>
            </a:br>
            <a:r>
              <a:rPr lang="ru-RU" dirty="0"/>
              <a:t>Закон </a:t>
            </a:r>
            <a:r>
              <a:rPr lang="ru-RU" dirty="0" err="1"/>
              <a:t>України</a:t>
            </a:r>
            <a:r>
              <a:rPr lang="ru-RU" dirty="0"/>
              <a:t> «Про державно-</a:t>
            </a:r>
            <a:r>
              <a:rPr lang="ru-RU" dirty="0" err="1"/>
              <a:t>приватне</a:t>
            </a:r>
            <a:r>
              <a:rPr lang="ru-RU" dirty="0"/>
              <a:t> партнерство»</a:t>
            </a:r>
            <a:br>
              <a:rPr lang="ru-RU" dirty="0"/>
            </a:br>
            <a:endParaRPr lang="ru-RU" dirty="0"/>
          </a:p>
        </p:txBody>
      </p:sp>
      <p:sp>
        <p:nvSpPr>
          <p:cNvPr id="3" name="Объект 2">
            <a:extLst>
              <a:ext uri="{FF2B5EF4-FFF2-40B4-BE49-F238E27FC236}">
                <a16:creationId xmlns:a16="http://schemas.microsoft.com/office/drawing/2014/main" id="{FDA0C4FD-0304-4844-A02A-831AB0B64C78}"/>
              </a:ext>
            </a:extLst>
          </p:cNvPr>
          <p:cNvSpPr>
            <a:spLocks noGrp="1"/>
          </p:cNvSpPr>
          <p:nvPr>
            <p:ph idx="1"/>
          </p:nvPr>
        </p:nvSpPr>
        <p:spPr/>
        <p:txBody>
          <a:bodyPr>
            <a:normAutofit fontScale="85000" lnSpcReduction="10000"/>
          </a:bodyPr>
          <a:lstStyle/>
          <a:p>
            <a:r>
              <a:rPr lang="ru-RU" b="1" dirty="0" err="1"/>
              <a:t>Стаття</a:t>
            </a:r>
            <a:r>
              <a:rPr lang="ru-RU" b="1" dirty="0"/>
              <a:t> 17.</a:t>
            </a:r>
            <a:r>
              <a:rPr lang="ru-RU" dirty="0"/>
              <a:t> </a:t>
            </a:r>
            <a:r>
              <a:rPr lang="ru-RU" dirty="0" err="1"/>
              <a:t>Укладення</a:t>
            </a:r>
            <a:r>
              <a:rPr lang="ru-RU" dirty="0"/>
              <a:t> договору в рамках державно-приватного партнерства з </a:t>
            </a:r>
            <a:r>
              <a:rPr lang="ru-RU" dirty="0" err="1"/>
              <a:t>переможцем</a:t>
            </a:r>
            <a:r>
              <a:rPr lang="ru-RU" dirty="0"/>
              <a:t> конкурсу</a:t>
            </a:r>
          </a:p>
          <a:p>
            <a:pPr marL="0" indent="0">
              <a:buNone/>
            </a:pPr>
            <a:r>
              <a:rPr lang="ru-RU" dirty="0"/>
              <a:t>7. </a:t>
            </a:r>
            <a:r>
              <a:rPr lang="ru-RU" b="1" dirty="0"/>
              <a:t>Особа, яка </a:t>
            </a:r>
            <a:r>
              <a:rPr lang="ru-RU" b="1" dirty="0" err="1"/>
              <a:t>організовує</a:t>
            </a:r>
            <a:r>
              <a:rPr lang="ru-RU" b="1" dirty="0"/>
              <a:t> </a:t>
            </a:r>
            <a:r>
              <a:rPr lang="ru-RU" b="1" dirty="0" err="1"/>
              <a:t>або</a:t>
            </a:r>
            <a:r>
              <a:rPr lang="ru-RU" b="1" dirty="0"/>
              <a:t> </a:t>
            </a:r>
            <a:r>
              <a:rPr lang="ru-RU" b="1" dirty="0" err="1"/>
              <a:t>надає</a:t>
            </a:r>
            <a:r>
              <a:rPr lang="ru-RU" b="1" dirty="0"/>
              <a:t> </a:t>
            </a:r>
            <a:r>
              <a:rPr lang="ru-RU" b="1" dirty="0" err="1"/>
              <a:t>фінансування</a:t>
            </a:r>
            <a:r>
              <a:rPr lang="ru-RU" b="1" dirty="0"/>
              <a:t> </a:t>
            </a:r>
            <a:r>
              <a:rPr lang="ru-RU" dirty="0"/>
              <a:t>в рамках державно-приватного партнерства, </a:t>
            </a:r>
            <a:r>
              <a:rPr lang="ru-RU" b="1" dirty="0" err="1"/>
              <a:t>може</a:t>
            </a:r>
            <a:r>
              <a:rPr lang="ru-RU" b="1" dirty="0"/>
              <a:t> </a:t>
            </a:r>
            <a:r>
              <a:rPr lang="ru-RU" b="1" dirty="0" err="1"/>
              <a:t>брати</a:t>
            </a:r>
            <a:r>
              <a:rPr lang="ru-RU" b="1" dirty="0"/>
              <a:t> участь у </a:t>
            </a:r>
            <a:r>
              <a:rPr lang="ru-RU" b="1" dirty="0" err="1"/>
              <a:t>договорі</a:t>
            </a:r>
            <a:r>
              <a:rPr lang="ru-RU" b="1" dirty="0"/>
              <a:t>, </a:t>
            </a:r>
            <a:r>
              <a:rPr lang="ru-RU" b="1" dirty="0" err="1"/>
              <a:t>укладеному</a:t>
            </a:r>
            <a:r>
              <a:rPr lang="ru-RU" b="1" dirty="0"/>
              <a:t> в рамках державно-приватного партнерства, на </a:t>
            </a:r>
            <a:r>
              <a:rPr lang="ru-RU" b="1" dirty="0" err="1"/>
              <a:t>стороні</a:t>
            </a:r>
            <a:r>
              <a:rPr lang="ru-RU" b="1" dirty="0"/>
              <a:t> приватного партнера</a:t>
            </a:r>
            <a:r>
              <a:rPr lang="ru-RU" dirty="0"/>
              <a:t>. </a:t>
            </a:r>
            <a:endParaRPr lang="ru-RU" b="1" dirty="0"/>
          </a:p>
          <a:p>
            <a:r>
              <a:rPr lang="ru-RU" b="1" dirty="0" err="1"/>
              <a:t>Стаття</a:t>
            </a:r>
            <a:r>
              <a:rPr lang="ru-RU" b="1" dirty="0"/>
              <a:t> 20.</a:t>
            </a:r>
            <a:r>
              <a:rPr lang="ru-RU" dirty="0"/>
              <a:t> </a:t>
            </a:r>
            <a:r>
              <a:rPr lang="ru-RU" dirty="0" err="1"/>
              <a:t>Гарантії</a:t>
            </a:r>
            <a:r>
              <a:rPr lang="ru-RU" dirty="0"/>
              <a:t> прав </a:t>
            </a:r>
            <a:r>
              <a:rPr lang="ru-RU" dirty="0" err="1"/>
              <a:t>приватних</a:t>
            </a:r>
            <a:r>
              <a:rPr lang="ru-RU" dirty="0"/>
              <a:t> </a:t>
            </a:r>
            <a:r>
              <a:rPr lang="ru-RU" dirty="0" err="1"/>
              <a:t>партнерів</a:t>
            </a:r>
            <a:endParaRPr lang="ru-RU" dirty="0"/>
          </a:p>
          <a:p>
            <a:pPr marL="0" indent="0">
              <a:buNone/>
            </a:pPr>
            <a:r>
              <a:rPr lang="ru-RU" dirty="0"/>
              <a:t>3. </a:t>
            </a:r>
            <a:r>
              <a:rPr lang="ru-RU" b="1" dirty="0"/>
              <a:t>У </a:t>
            </a:r>
            <a:r>
              <a:rPr lang="ru-RU" b="1" dirty="0" err="1"/>
              <a:t>разі</a:t>
            </a:r>
            <a:r>
              <a:rPr lang="ru-RU" b="1" dirty="0"/>
              <a:t> </a:t>
            </a:r>
            <a:r>
              <a:rPr lang="ru-RU" b="1" dirty="0" err="1"/>
              <a:t>якщо</a:t>
            </a:r>
            <a:r>
              <a:rPr lang="ru-RU" b="1" dirty="0"/>
              <a:t> </a:t>
            </a:r>
            <a:r>
              <a:rPr lang="ru-RU" b="1" dirty="0" err="1"/>
              <a:t>ціни</a:t>
            </a:r>
            <a:r>
              <a:rPr lang="ru-RU" b="1" dirty="0"/>
              <a:t> (</a:t>
            </a:r>
            <a:r>
              <a:rPr lang="ru-RU" b="1" dirty="0" err="1"/>
              <a:t>тарифи</a:t>
            </a:r>
            <a:r>
              <a:rPr lang="ru-RU" b="1" dirty="0"/>
              <a:t>) на </a:t>
            </a:r>
            <a:r>
              <a:rPr lang="ru-RU" b="1" dirty="0" err="1"/>
              <a:t>товари</a:t>
            </a:r>
            <a:r>
              <a:rPr lang="ru-RU" b="1" dirty="0"/>
              <a:t> (</a:t>
            </a:r>
            <a:r>
              <a:rPr lang="ru-RU" b="1" dirty="0" err="1"/>
              <a:t>роботи</a:t>
            </a:r>
            <a:r>
              <a:rPr lang="ru-RU" b="1" dirty="0"/>
              <a:t>, </a:t>
            </a:r>
            <a:r>
              <a:rPr lang="ru-RU" b="1" dirty="0" err="1"/>
              <a:t>послуги</a:t>
            </a:r>
            <a:r>
              <a:rPr lang="ru-RU" b="1" dirty="0"/>
              <a:t>) приватного партнера </a:t>
            </a:r>
            <a:r>
              <a:rPr lang="ru-RU" b="1" dirty="0" err="1"/>
              <a:t>підлягають</a:t>
            </a:r>
            <a:r>
              <a:rPr lang="ru-RU" b="1" dirty="0"/>
              <a:t> державному </a:t>
            </a:r>
            <a:r>
              <a:rPr lang="ru-RU" b="1" dirty="0" err="1"/>
              <a:t>регулюванню</a:t>
            </a:r>
            <a:r>
              <a:rPr lang="ru-RU" b="1" dirty="0"/>
              <a:t>, </a:t>
            </a:r>
            <a:r>
              <a:rPr lang="ru-RU" b="1" dirty="0" err="1"/>
              <a:t>такі</a:t>
            </a:r>
            <a:r>
              <a:rPr lang="ru-RU" b="1" dirty="0"/>
              <a:t> </a:t>
            </a:r>
            <a:r>
              <a:rPr lang="ru-RU" b="1" dirty="0" err="1"/>
              <a:t>ціни</a:t>
            </a:r>
            <a:r>
              <a:rPr lang="ru-RU" b="1" dirty="0"/>
              <a:t> (</a:t>
            </a:r>
            <a:r>
              <a:rPr lang="ru-RU" b="1" dirty="0" err="1"/>
              <a:t>тарифи</a:t>
            </a:r>
            <a:r>
              <a:rPr lang="ru-RU" b="1" dirty="0"/>
              <a:t>) </a:t>
            </a:r>
            <a:r>
              <a:rPr lang="ru-RU" b="1" dirty="0" err="1"/>
              <a:t>мають</a:t>
            </a:r>
            <a:r>
              <a:rPr lang="ru-RU" b="1" dirty="0"/>
              <a:t> </a:t>
            </a:r>
            <a:r>
              <a:rPr lang="ru-RU" b="1" dirty="0" err="1"/>
              <a:t>включати</a:t>
            </a:r>
            <a:r>
              <a:rPr lang="ru-RU" b="1" dirty="0"/>
              <a:t> </a:t>
            </a:r>
            <a:r>
              <a:rPr lang="ru-RU" b="1" dirty="0" err="1"/>
              <a:t>кошти</a:t>
            </a:r>
            <a:r>
              <a:rPr lang="ru-RU" b="1" dirty="0"/>
              <a:t> для </a:t>
            </a:r>
            <a:r>
              <a:rPr lang="ru-RU" b="1" dirty="0" err="1"/>
              <a:t>компенсації</a:t>
            </a:r>
            <a:r>
              <a:rPr lang="ru-RU" b="1" dirty="0"/>
              <a:t> </a:t>
            </a:r>
            <a:r>
              <a:rPr lang="ru-RU" b="1" dirty="0" err="1"/>
              <a:t>вартості</a:t>
            </a:r>
            <a:r>
              <a:rPr lang="ru-RU" b="1" dirty="0"/>
              <a:t> </a:t>
            </a:r>
            <a:r>
              <a:rPr lang="ru-RU" b="1" dirty="0" err="1"/>
              <a:t>внесених</a:t>
            </a:r>
            <a:r>
              <a:rPr lang="ru-RU" b="1" dirty="0"/>
              <a:t> </a:t>
            </a:r>
            <a:r>
              <a:rPr lang="ru-RU" b="1" dirty="0" err="1"/>
              <a:t>приватним</a:t>
            </a:r>
            <a:r>
              <a:rPr lang="ru-RU" b="1" dirty="0"/>
              <a:t> партнером </a:t>
            </a:r>
            <a:r>
              <a:rPr lang="ru-RU" b="1" dirty="0" err="1"/>
              <a:t>інвестицій</a:t>
            </a:r>
            <a:r>
              <a:rPr lang="ru-RU" dirty="0"/>
              <a:t> (</a:t>
            </a:r>
            <a:r>
              <a:rPr lang="ru-RU" dirty="0" err="1"/>
              <a:t>інвестиційну</a:t>
            </a:r>
            <a:r>
              <a:rPr lang="ru-RU" dirty="0"/>
              <a:t> </a:t>
            </a:r>
            <a:r>
              <a:rPr lang="ru-RU" dirty="0" err="1"/>
              <a:t>складову</a:t>
            </a:r>
            <a:r>
              <a:rPr lang="ru-RU" dirty="0"/>
              <a:t>) </a:t>
            </a:r>
            <a:r>
              <a:rPr lang="ru-RU" dirty="0" err="1"/>
              <a:t>відповідно</a:t>
            </a:r>
            <a:r>
              <a:rPr lang="ru-RU" dirty="0"/>
              <a:t> до закону, </a:t>
            </a:r>
            <a:r>
              <a:rPr lang="ru-RU" dirty="0" err="1"/>
              <a:t>якщо</a:t>
            </a:r>
            <a:r>
              <a:rPr lang="ru-RU" dirty="0"/>
              <a:t> </a:t>
            </a:r>
            <a:r>
              <a:rPr lang="ru-RU" dirty="0" err="1"/>
              <a:t>інший</a:t>
            </a:r>
            <a:r>
              <a:rPr lang="ru-RU" dirty="0"/>
              <a:t> порядок </a:t>
            </a:r>
            <a:r>
              <a:rPr lang="ru-RU" dirty="0" err="1"/>
              <a:t>компенсації</a:t>
            </a:r>
            <a:r>
              <a:rPr lang="ru-RU" dirty="0"/>
              <a:t> </a:t>
            </a:r>
            <a:r>
              <a:rPr lang="ru-RU" dirty="0" err="1"/>
              <a:t>інвестицій</a:t>
            </a:r>
            <a:r>
              <a:rPr lang="ru-RU" dirty="0"/>
              <a:t> не </a:t>
            </a:r>
            <a:r>
              <a:rPr lang="ru-RU" dirty="0" err="1"/>
              <a:t>передбачено</a:t>
            </a:r>
            <a:r>
              <a:rPr lang="ru-RU" dirty="0"/>
              <a:t> договором, </a:t>
            </a:r>
            <a:r>
              <a:rPr lang="ru-RU" dirty="0" err="1"/>
              <a:t>укладеним</a:t>
            </a:r>
            <a:r>
              <a:rPr lang="ru-RU" dirty="0"/>
              <a:t> у рамках державно-приватного партнерства.</a:t>
            </a:r>
          </a:p>
          <a:p>
            <a:endParaRPr lang="uk-UA" dirty="0"/>
          </a:p>
          <a:p>
            <a:pPr marL="0" indent="0">
              <a:buNone/>
            </a:pPr>
            <a:endParaRPr lang="ru-RU" dirty="0"/>
          </a:p>
          <a:p>
            <a:pPr marL="0" indent="0">
              <a:buNone/>
            </a:pPr>
            <a:endParaRPr lang="ru-RU" dirty="0"/>
          </a:p>
        </p:txBody>
      </p:sp>
    </p:spTree>
    <p:extLst>
      <p:ext uri="{BB962C8B-B14F-4D97-AF65-F5344CB8AC3E}">
        <p14:creationId xmlns:p14="http://schemas.microsoft.com/office/powerpoint/2010/main" val="141659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EA4E80-99BD-48BA-9519-DD0987506972}"/>
              </a:ext>
            </a:extLst>
          </p:cNvPr>
          <p:cNvSpPr>
            <a:spLocks noGrp="1"/>
          </p:cNvSpPr>
          <p:nvPr>
            <p:ph type="title"/>
          </p:nvPr>
        </p:nvSpPr>
        <p:spPr/>
        <p:txBody>
          <a:bodyPr/>
          <a:lstStyle/>
          <a:p>
            <a:pPr algn="ctr"/>
            <a:r>
              <a:rPr lang="uk-UA" dirty="0"/>
              <a:t>Висновки</a:t>
            </a:r>
            <a:endParaRPr lang="ru-RU" dirty="0"/>
          </a:p>
        </p:txBody>
      </p:sp>
      <p:sp>
        <p:nvSpPr>
          <p:cNvPr id="3" name="Объект 2">
            <a:extLst>
              <a:ext uri="{FF2B5EF4-FFF2-40B4-BE49-F238E27FC236}">
                <a16:creationId xmlns:a16="http://schemas.microsoft.com/office/drawing/2014/main" id="{715BE7CB-033C-4E65-A1D1-500B6F16C22C}"/>
              </a:ext>
            </a:extLst>
          </p:cNvPr>
          <p:cNvSpPr>
            <a:spLocks noGrp="1"/>
          </p:cNvSpPr>
          <p:nvPr>
            <p:ph idx="1"/>
          </p:nvPr>
        </p:nvSpPr>
        <p:spPr/>
        <p:txBody>
          <a:bodyPr>
            <a:normAutofit/>
          </a:bodyPr>
          <a:lstStyle/>
          <a:p>
            <a:pPr algn="just"/>
            <a:r>
              <a:rPr lang="ru-RU" dirty="0" err="1"/>
              <a:t>Враховуючи</a:t>
            </a:r>
            <a:r>
              <a:rPr lang="ru-RU" dirty="0"/>
              <a:t> ф</a:t>
            </a:r>
            <a:r>
              <a:rPr lang="uk-UA" dirty="0" err="1"/>
              <a:t>інансові</a:t>
            </a:r>
            <a:r>
              <a:rPr lang="uk-UA" dirty="0"/>
              <a:t> зобов’язання (кредити) Енергоатому за діючими (ЦСХОЯТ, </a:t>
            </a:r>
            <a:r>
              <a:rPr lang="uk-UA" dirty="0" err="1"/>
              <a:t>КзПБ</a:t>
            </a:r>
            <a:r>
              <a:rPr lang="uk-UA" dirty="0"/>
              <a:t>) та майбутніми (</a:t>
            </a:r>
            <a:r>
              <a:rPr lang="uk-UA" dirty="0" err="1"/>
              <a:t>Енергоміст</a:t>
            </a:r>
            <a:r>
              <a:rPr lang="uk-UA" dirty="0"/>
              <a:t>, Х3/Х4) проектами, механізм </a:t>
            </a:r>
            <a:r>
              <a:rPr lang="ru-RU" dirty="0"/>
              <a:t>Державно-приватного партнерства </a:t>
            </a:r>
            <a:r>
              <a:rPr lang="uk-UA" dirty="0"/>
              <a:t>для реалізації проектів з будівництва нових ядерних об'єктів у сучасних законодавчих умовах вбачається найбільш реалістичним.</a:t>
            </a:r>
            <a:endParaRPr lang="ru-RU" dirty="0"/>
          </a:p>
          <a:p>
            <a:r>
              <a:rPr lang="uk-UA" dirty="0"/>
              <a:t>Новостворені об’єкти можуть бути у приватній чи спільній власності  (використовуючи державну підтримку у формі надання ядерного палива, експлуатації об’єктів та ін.).</a:t>
            </a:r>
          </a:p>
          <a:p>
            <a:pPr marL="0" indent="0">
              <a:buNone/>
            </a:pPr>
            <a:endParaRPr lang="ru-RU" dirty="0"/>
          </a:p>
        </p:txBody>
      </p:sp>
    </p:spTree>
    <p:extLst>
      <p:ext uri="{BB962C8B-B14F-4D97-AF65-F5344CB8AC3E}">
        <p14:creationId xmlns:p14="http://schemas.microsoft.com/office/powerpoint/2010/main" val="375730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1AD7C0-7131-48BF-A8FF-263709BD0204}"/>
              </a:ext>
            </a:extLst>
          </p:cNvPr>
          <p:cNvSpPr>
            <a:spLocks noGrp="1"/>
          </p:cNvSpPr>
          <p:nvPr>
            <p:ph idx="1"/>
          </p:nvPr>
        </p:nvSpPr>
        <p:spPr>
          <a:xfrm>
            <a:off x="381000" y="2286000"/>
            <a:ext cx="23469600" cy="9372600"/>
          </a:xfrm>
        </p:spPr>
        <p:txBody>
          <a:bodyPr>
            <a:normAutofit fontScale="85000" lnSpcReduction="20000"/>
          </a:bodyPr>
          <a:lstStyle/>
          <a:p>
            <a:pPr marL="0" indent="0">
              <a:buNone/>
            </a:pPr>
            <a:r>
              <a:rPr lang="uk-UA" sz="9600" dirty="0"/>
              <a:t>                            </a:t>
            </a:r>
          </a:p>
          <a:p>
            <a:pPr marL="0" indent="0" algn="ctr">
              <a:buNone/>
            </a:pPr>
            <a:endParaRPr lang="uk-UA" sz="9600" b="1" dirty="0"/>
          </a:p>
          <a:p>
            <a:pPr marL="0" indent="0" algn="ctr">
              <a:buNone/>
            </a:pPr>
            <a:r>
              <a:rPr lang="uk-UA" sz="12600" b="1" dirty="0"/>
              <a:t>Дякуємо за увагу!</a:t>
            </a:r>
            <a:endParaRPr lang="ru-RU" sz="12600" b="1" dirty="0"/>
          </a:p>
          <a:p>
            <a:pPr marL="0" indent="0">
              <a:buNone/>
            </a:pPr>
            <a:endParaRPr lang="uk-UA" sz="9600" b="1" dirty="0"/>
          </a:p>
          <a:p>
            <a:pPr marL="0" indent="0">
              <a:buNone/>
            </a:pPr>
            <a:endParaRPr lang="uk-UA" sz="9600" b="1" dirty="0"/>
          </a:p>
          <a:p>
            <a:pPr marL="0" indent="0">
              <a:buNone/>
            </a:pPr>
            <a:endParaRPr lang="uk-UA" sz="9600" b="1" dirty="0"/>
          </a:p>
          <a:p>
            <a:pPr marL="0" indent="0">
              <a:spcBef>
                <a:spcPts val="0"/>
              </a:spcBef>
              <a:buNone/>
            </a:pPr>
            <a:r>
              <a:rPr lang="uk-UA" sz="2400" b="1" dirty="0"/>
              <a:t>Консорціум «Український Модуль»</a:t>
            </a:r>
            <a:r>
              <a:rPr lang="ru-RU" sz="2400" b="1" dirty="0"/>
              <a:t>, </a:t>
            </a:r>
            <a:r>
              <a:rPr lang="uk-UA" sz="2400" b="1" dirty="0"/>
              <a:t>LLP</a:t>
            </a:r>
          </a:p>
          <a:p>
            <a:pPr marL="0" indent="0">
              <a:spcBef>
                <a:spcPts val="0"/>
              </a:spcBef>
              <a:buNone/>
            </a:pPr>
            <a:r>
              <a:rPr lang="ru-RU" sz="2400" b="1" dirty="0"/>
              <a:t>251 Л</a:t>
            </a:r>
            <a:r>
              <a:rPr lang="uk-UA" sz="2400" b="1" dirty="0" err="1"/>
              <a:t>ітл</a:t>
            </a:r>
            <a:r>
              <a:rPr lang="uk-UA" sz="2400" b="1" dirty="0"/>
              <a:t> </a:t>
            </a:r>
            <a:r>
              <a:rPr lang="uk-UA" sz="2400" b="1" dirty="0" err="1"/>
              <a:t>Фелс</a:t>
            </a:r>
            <a:r>
              <a:rPr lang="uk-UA" sz="2400" b="1" dirty="0"/>
              <a:t> Драйв, м. </a:t>
            </a:r>
            <a:r>
              <a:rPr lang="uk-UA" sz="2400" b="1" dirty="0" err="1"/>
              <a:t>Уілмінгтон</a:t>
            </a:r>
            <a:r>
              <a:rPr lang="uk-UA" sz="2400" b="1" dirty="0"/>
              <a:t>, 19808, штат Делавер, США</a:t>
            </a:r>
          </a:p>
          <a:p>
            <a:pPr marL="0" indent="0">
              <a:spcBef>
                <a:spcPts val="0"/>
              </a:spcBef>
              <a:buNone/>
            </a:pPr>
            <a:r>
              <a:rPr lang="ru-RU" sz="2400" b="1" dirty="0" err="1"/>
              <a:t>Офіс</a:t>
            </a:r>
            <a:r>
              <a:rPr lang="ru-RU" sz="2400" b="1" dirty="0"/>
              <a:t> в </a:t>
            </a:r>
            <a:r>
              <a:rPr lang="ru-RU" sz="2400" b="1" dirty="0" err="1"/>
              <a:t>Україні</a:t>
            </a:r>
            <a:r>
              <a:rPr lang="ru-RU" sz="2400" b="1" dirty="0"/>
              <a:t>, 01030, м. </a:t>
            </a:r>
            <a:r>
              <a:rPr lang="ru-RU" sz="2400" b="1" dirty="0" err="1"/>
              <a:t>Київ</a:t>
            </a:r>
            <a:endParaRPr lang="ru-RU" sz="2400" b="1" dirty="0"/>
          </a:p>
          <a:p>
            <a:pPr marL="0" indent="0">
              <a:spcBef>
                <a:spcPts val="0"/>
              </a:spcBef>
              <a:buNone/>
            </a:pPr>
            <a:r>
              <a:rPr lang="ru-RU" sz="2400" b="1" dirty="0" err="1"/>
              <a:t>вул</a:t>
            </a:r>
            <a:r>
              <a:rPr lang="ru-RU" sz="2400" b="1" dirty="0"/>
              <a:t>. </a:t>
            </a:r>
            <a:r>
              <a:rPr lang="ru-RU" sz="2400" b="1" dirty="0" err="1"/>
              <a:t>Володимирська</a:t>
            </a:r>
            <a:r>
              <a:rPr lang="ru-RU" sz="2400" b="1" dirty="0"/>
              <a:t> 38 </a:t>
            </a:r>
          </a:p>
          <a:p>
            <a:pPr marL="0" indent="0">
              <a:spcBef>
                <a:spcPts val="0"/>
              </a:spcBef>
              <a:buNone/>
            </a:pPr>
            <a:r>
              <a:rPr lang="ru-RU" sz="2400" b="1" dirty="0"/>
              <a:t>тел: + 38 044 234 3370</a:t>
            </a:r>
          </a:p>
          <a:p>
            <a:pPr marL="0" indent="0">
              <a:buNone/>
            </a:pPr>
            <a:endParaRPr lang="ru-RU" sz="3200" dirty="0"/>
          </a:p>
          <a:p>
            <a:pPr marL="0" indent="0">
              <a:buNone/>
            </a:pPr>
            <a:endParaRPr lang="ru-RU" sz="2800" dirty="0"/>
          </a:p>
          <a:p>
            <a:pPr marL="0" indent="0">
              <a:buNone/>
            </a:pPr>
            <a:endParaRPr lang="uk-UA" sz="9600" b="1" dirty="0"/>
          </a:p>
        </p:txBody>
      </p:sp>
      <p:sp>
        <p:nvSpPr>
          <p:cNvPr id="5" name="Rectangle 4">
            <a:extLst>
              <a:ext uri="{FF2B5EF4-FFF2-40B4-BE49-F238E27FC236}">
                <a16:creationId xmlns:a16="http://schemas.microsoft.com/office/drawing/2014/main" id="{75428B03-7713-447D-8259-8897A42A3A50}"/>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15349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6666B-8CAF-4B29-9A1A-210A22C122B7}"/>
              </a:ext>
            </a:extLst>
          </p:cNvPr>
          <p:cNvSpPr>
            <a:spLocks noGrp="1"/>
          </p:cNvSpPr>
          <p:nvPr>
            <p:ph type="title"/>
          </p:nvPr>
        </p:nvSpPr>
        <p:spPr/>
        <p:txBody>
          <a:bodyPr>
            <a:normAutofit/>
          </a:bodyPr>
          <a:lstStyle/>
          <a:p>
            <a:r>
              <a:rPr lang="uk-UA" dirty="0"/>
              <a:t>Стан сучасної генерації України</a:t>
            </a:r>
            <a:endParaRPr lang="ru-UA" dirty="0"/>
          </a:p>
        </p:txBody>
      </p:sp>
      <p:sp>
        <p:nvSpPr>
          <p:cNvPr id="3" name="Объект 2">
            <a:extLst>
              <a:ext uri="{FF2B5EF4-FFF2-40B4-BE49-F238E27FC236}">
                <a16:creationId xmlns:a16="http://schemas.microsoft.com/office/drawing/2014/main" id="{B9FE3AD3-6788-453B-9250-47F451FAF601}"/>
              </a:ext>
            </a:extLst>
          </p:cNvPr>
          <p:cNvSpPr>
            <a:spLocks noGrp="1"/>
          </p:cNvSpPr>
          <p:nvPr>
            <p:ph idx="1"/>
          </p:nvPr>
        </p:nvSpPr>
        <p:spPr>
          <a:xfrm>
            <a:off x="381000" y="8077200"/>
            <a:ext cx="23469600" cy="3581400"/>
          </a:xfrm>
        </p:spPr>
        <p:txBody>
          <a:bodyPr/>
          <a:lstStyle/>
          <a:p>
            <a:pPr marL="0" indent="0" algn="just">
              <a:buNone/>
            </a:pPr>
            <a:r>
              <a:rPr lang="ru-RU" dirty="0" err="1"/>
              <a:t>Бурхливе</a:t>
            </a:r>
            <a:r>
              <a:rPr lang="ru-RU" dirty="0"/>
              <a:t> </a:t>
            </a:r>
            <a:r>
              <a:rPr lang="ru-RU" dirty="0" err="1"/>
              <a:t>зростання</a:t>
            </a:r>
            <a:r>
              <a:rPr lang="ru-RU" dirty="0"/>
              <a:t> ВДЕ в </a:t>
            </a:r>
            <a:r>
              <a:rPr lang="ru-RU" dirty="0" err="1"/>
              <a:t>Україні</a:t>
            </a:r>
            <a:r>
              <a:rPr lang="ru-RU" dirty="0"/>
              <a:t> ставить </a:t>
            </a:r>
            <a:r>
              <a:rPr lang="ru-RU" dirty="0" err="1"/>
              <a:t>виклики</a:t>
            </a:r>
            <a:r>
              <a:rPr lang="ru-RU" dirty="0"/>
              <a:t> перед такими </a:t>
            </a:r>
            <a:r>
              <a:rPr lang="ru-RU" dirty="0" err="1"/>
              <a:t>завданнями</a:t>
            </a:r>
            <a:r>
              <a:rPr lang="ru-RU" dirty="0"/>
              <a:t> як </a:t>
            </a:r>
            <a:r>
              <a:rPr lang="ru-RU" dirty="0" err="1"/>
              <a:t>балансування</a:t>
            </a:r>
            <a:r>
              <a:rPr lang="ru-RU" dirty="0"/>
              <a:t> </a:t>
            </a:r>
            <a:r>
              <a:rPr lang="ru-RU" dirty="0" err="1"/>
              <a:t>енергосітсеми</a:t>
            </a:r>
            <a:r>
              <a:rPr lang="ru-RU" dirty="0"/>
              <a:t> і </a:t>
            </a:r>
            <a:r>
              <a:rPr lang="ru-RU" dirty="0" err="1"/>
              <a:t>добове</a:t>
            </a:r>
            <a:r>
              <a:rPr lang="ru-RU" dirty="0"/>
              <a:t> </a:t>
            </a:r>
            <a:r>
              <a:rPr lang="ru-RU" dirty="0" err="1"/>
              <a:t>регулювання</a:t>
            </a:r>
            <a:r>
              <a:rPr lang="ru-RU" dirty="0"/>
              <a:t>.</a:t>
            </a:r>
            <a:endParaRPr lang="uk-UA" dirty="0"/>
          </a:p>
        </p:txBody>
      </p:sp>
      <p:pic>
        <p:nvPicPr>
          <p:cNvPr id="1031" name="Рисунок 1" descr="image001">
            <a:extLst>
              <a:ext uri="{FF2B5EF4-FFF2-40B4-BE49-F238E27FC236}">
                <a16:creationId xmlns:a16="http://schemas.microsoft.com/office/drawing/2014/main" id="{388900E2-A19A-40E2-958E-24656FC15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00" y="2317620"/>
            <a:ext cx="7761284" cy="53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id="{2691D702-A882-4122-8898-088C02D274DA}"/>
              </a:ext>
            </a:extLst>
          </p:cNvPr>
          <p:cNvPicPr/>
          <p:nvPr/>
        </p:nvPicPr>
        <p:blipFill>
          <a:blip r:embed="rId4"/>
          <a:stretch>
            <a:fillRect/>
          </a:stretch>
        </p:blipFill>
        <p:spPr>
          <a:xfrm>
            <a:off x="8305800" y="2430440"/>
            <a:ext cx="5334000" cy="5341960"/>
          </a:xfrm>
          <a:prstGeom prst="rect">
            <a:avLst/>
          </a:prstGeom>
        </p:spPr>
      </p:pic>
      <p:pic>
        <p:nvPicPr>
          <p:cNvPr id="12" name="Рисунок 11">
            <a:extLst>
              <a:ext uri="{FF2B5EF4-FFF2-40B4-BE49-F238E27FC236}">
                <a16:creationId xmlns:a16="http://schemas.microsoft.com/office/drawing/2014/main" id="{8E2D5612-E666-4DF8-82E6-8EBC3C46D2A2}"/>
              </a:ext>
            </a:extLst>
          </p:cNvPr>
          <p:cNvPicPr/>
          <p:nvPr/>
        </p:nvPicPr>
        <p:blipFill>
          <a:blip r:embed="rId5"/>
          <a:stretch>
            <a:fillRect/>
          </a:stretch>
        </p:blipFill>
        <p:spPr>
          <a:xfrm>
            <a:off x="2220916" y="2301069"/>
            <a:ext cx="5322884" cy="5341961"/>
          </a:xfrm>
          <a:prstGeom prst="rect">
            <a:avLst/>
          </a:prstGeom>
        </p:spPr>
      </p:pic>
    </p:spTree>
    <p:extLst>
      <p:ext uri="{BB962C8B-B14F-4D97-AF65-F5344CB8AC3E}">
        <p14:creationId xmlns:p14="http://schemas.microsoft.com/office/powerpoint/2010/main" val="188641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8239AD-BED4-4259-A4EA-22D075762BBD}"/>
              </a:ext>
            </a:extLst>
          </p:cNvPr>
          <p:cNvSpPr>
            <a:spLocks noGrp="1"/>
          </p:cNvSpPr>
          <p:nvPr>
            <p:ph type="title"/>
          </p:nvPr>
        </p:nvSpPr>
        <p:spPr/>
        <p:txBody>
          <a:bodyPr>
            <a:normAutofit fontScale="90000"/>
          </a:bodyPr>
          <a:lstStyle/>
          <a:p>
            <a:r>
              <a:rPr lang="uk-UA" dirty="0"/>
              <a:t>ОСНОВНІ ХАРАКТЕРИСТИКИ </a:t>
            </a:r>
            <a:r>
              <a:rPr lang="en-US" dirty="0"/>
              <a:t>SMR</a:t>
            </a:r>
            <a:r>
              <a:rPr lang="ru-RU" dirty="0"/>
              <a:t> 160.</a:t>
            </a:r>
            <a:endParaRPr lang="ru-UA" dirty="0"/>
          </a:p>
        </p:txBody>
      </p:sp>
      <p:sp>
        <p:nvSpPr>
          <p:cNvPr id="3" name="Объект 2">
            <a:extLst>
              <a:ext uri="{FF2B5EF4-FFF2-40B4-BE49-F238E27FC236}">
                <a16:creationId xmlns:a16="http://schemas.microsoft.com/office/drawing/2014/main" id="{2F25A515-8306-41B5-BDC4-489CA1839B94}"/>
              </a:ext>
            </a:extLst>
          </p:cNvPr>
          <p:cNvSpPr>
            <a:spLocks noGrp="1"/>
          </p:cNvSpPr>
          <p:nvPr>
            <p:ph idx="1"/>
          </p:nvPr>
        </p:nvSpPr>
        <p:spPr>
          <a:xfrm>
            <a:off x="13030200" y="2286000"/>
            <a:ext cx="10820400" cy="9372600"/>
          </a:xfrm>
        </p:spPr>
        <p:txBody>
          <a:bodyPr/>
          <a:lstStyle/>
          <a:p>
            <a:pPr marL="0" indent="0">
              <a:buNone/>
            </a:pPr>
            <a:r>
              <a:rPr lang="uk-UA" dirty="0"/>
              <a:t>Технологія</a:t>
            </a:r>
            <a:r>
              <a:rPr lang="en-US" dirty="0"/>
              <a:t> SMR</a:t>
            </a:r>
            <a:r>
              <a:rPr lang="uk-UA" dirty="0"/>
              <a:t> </a:t>
            </a:r>
            <a:r>
              <a:rPr lang="en-US" dirty="0"/>
              <a:t>160</a:t>
            </a:r>
            <a:r>
              <a:rPr lang="uk-UA" dirty="0"/>
              <a:t> може досить швидко і з найменшими витратами вирішити питання регулювання навантаження що пов'язані зі значним збільшенням сонячної генерації. Крім того цей тип генерації не призводить до вуглецевих викидів.</a:t>
            </a:r>
            <a:endParaRPr lang="ru-UA" dirty="0"/>
          </a:p>
        </p:txBody>
      </p:sp>
      <p:graphicFrame>
        <p:nvGraphicFramePr>
          <p:cNvPr id="4" name="Table 4">
            <a:extLst>
              <a:ext uri="{FF2B5EF4-FFF2-40B4-BE49-F238E27FC236}">
                <a16:creationId xmlns:a16="http://schemas.microsoft.com/office/drawing/2014/main" id="{BE98DD0A-4A9E-491A-8E6D-4BCAB5DE9209}"/>
              </a:ext>
            </a:extLst>
          </p:cNvPr>
          <p:cNvGraphicFramePr>
            <a:graphicFrameLocks noGrp="1"/>
          </p:cNvGraphicFramePr>
          <p:nvPr>
            <p:extLst>
              <p:ext uri="{D42A27DB-BD31-4B8C-83A1-F6EECF244321}">
                <p14:modId xmlns:p14="http://schemas.microsoft.com/office/powerpoint/2010/main" val="719131978"/>
              </p:ext>
            </p:extLst>
          </p:nvPr>
        </p:nvGraphicFramePr>
        <p:xfrm>
          <a:off x="518160" y="2057400"/>
          <a:ext cx="12039600" cy="10134604"/>
        </p:xfrm>
        <a:graphic>
          <a:graphicData uri="http://schemas.openxmlformats.org/drawingml/2006/table">
            <a:tbl>
              <a:tblPr firstRow="1" bandRow="1">
                <a:tableStyleId>{5A111915-BE36-4E01-A7E5-04B1672EAD32}</a:tableStyleId>
              </a:tblPr>
              <a:tblGrid>
                <a:gridCol w="5444661">
                  <a:extLst>
                    <a:ext uri="{9D8B030D-6E8A-4147-A177-3AD203B41FA5}">
                      <a16:colId xmlns:a16="http://schemas.microsoft.com/office/drawing/2014/main" val="244750610"/>
                    </a:ext>
                  </a:extLst>
                </a:gridCol>
                <a:gridCol w="6594939">
                  <a:extLst>
                    <a:ext uri="{9D8B030D-6E8A-4147-A177-3AD203B41FA5}">
                      <a16:colId xmlns:a16="http://schemas.microsoft.com/office/drawing/2014/main" val="1777689518"/>
                    </a:ext>
                  </a:extLst>
                </a:gridCol>
              </a:tblGrid>
              <a:tr h="527031">
                <a:tc gridSpan="2">
                  <a:txBody>
                    <a:bodyPr/>
                    <a:lstStyle/>
                    <a:p>
                      <a:pPr algn="ctr"/>
                      <a:r>
                        <a:rPr lang="uk-UA" sz="2800" dirty="0"/>
                        <a:t>Основні технічні параметри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7790993"/>
                  </a:ext>
                </a:extLst>
              </a:tr>
              <a:tr h="527031">
                <a:tc>
                  <a:txBody>
                    <a:bodyPr/>
                    <a:lstStyle/>
                    <a:p>
                      <a:pPr algn="ctr"/>
                      <a:r>
                        <a:rPr lang="uk-UA" sz="2800" b="1"/>
                        <a:t>Параметр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uk-UA" sz="2800" b="1" dirty="0"/>
                        <a:t>Значення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240761427"/>
                  </a:ext>
                </a:extLst>
              </a:tr>
              <a:tr h="527031">
                <a:tc>
                  <a:txBody>
                    <a:bodyPr/>
                    <a:lstStyle/>
                    <a:p>
                      <a:r>
                        <a:rPr lang="uk-UA" sz="2800"/>
                        <a:t>Тип реактора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err="1"/>
                        <a:t>PWR</a:t>
                      </a:r>
                      <a:endParaRPr lang="uk-UA"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095872"/>
                  </a:ext>
                </a:extLst>
              </a:tr>
              <a:tr h="527031">
                <a:tc>
                  <a:txBody>
                    <a:bodyPr/>
                    <a:lstStyle/>
                    <a:p>
                      <a:r>
                        <a:rPr lang="uk-UA" sz="2800"/>
                        <a:t>Теплоносій/уповільнювач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Легка вода/Легка вода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2419936"/>
                  </a:ext>
                </a:extLst>
              </a:tr>
              <a:tr h="527031">
                <a:tc>
                  <a:txBody>
                    <a:bodyPr/>
                    <a:lstStyle/>
                    <a:p>
                      <a:r>
                        <a:rPr lang="uk-UA" sz="2800"/>
                        <a:t>Номінальна потужність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525 МВт(т) / 160 МВт(е)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1499162"/>
                  </a:ext>
                </a:extLst>
              </a:tr>
              <a:tr h="527031">
                <a:tc>
                  <a:txBody>
                    <a:bodyPr/>
                    <a:lstStyle/>
                    <a:p>
                      <a:r>
                        <a:rPr lang="uk-UA" sz="2800"/>
                        <a:t>Циркуляція теплоносія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Природна циркуляція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088020"/>
                  </a:ext>
                </a:extLst>
              </a:tr>
              <a:tr h="527031">
                <a:tc>
                  <a:txBody>
                    <a:bodyPr/>
                    <a:lstStyle/>
                    <a:p>
                      <a:r>
                        <a:rPr lang="uk-UA" sz="2800"/>
                        <a:t>Тиск первісного контуру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2250 фунтів на </a:t>
                      </a:r>
                      <a:r>
                        <a:rPr lang="uk-UA" sz="2800" dirty="0" err="1"/>
                        <a:t>кв.дюйм</a:t>
                      </a:r>
                      <a:r>
                        <a:rPr lang="uk-UA" sz="2800" dirty="0"/>
                        <a:t> [15,5 МПа]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545153"/>
                  </a:ext>
                </a:extLst>
              </a:tr>
              <a:tr h="527031">
                <a:tc>
                  <a:txBody>
                    <a:bodyPr/>
                    <a:lstStyle/>
                    <a:p>
                      <a:r>
                        <a:rPr lang="uk-UA" sz="2800" dirty="0"/>
                        <a:t>Витрати первісного контуру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8,3 </a:t>
                      </a:r>
                      <a:r>
                        <a:rPr lang="uk-UA" sz="2800" dirty="0" err="1"/>
                        <a:t>тис.фунтів</a:t>
                      </a:r>
                      <a:r>
                        <a:rPr lang="uk-UA" sz="2800" dirty="0"/>
                        <a:t>/год [3,8x10</a:t>
                      </a:r>
                      <a:r>
                        <a:rPr lang="uk-UA" sz="2800" baseline="30000" dirty="0"/>
                        <a:t>6 </a:t>
                      </a:r>
                      <a:r>
                        <a:rPr lang="uk-UA" sz="2800" baseline="0" dirty="0"/>
                        <a:t>кг/год]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629986"/>
                  </a:ext>
                </a:extLst>
              </a:tr>
              <a:tr h="527031">
                <a:tc>
                  <a:txBody>
                    <a:bodyPr/>
                    <a:lstStyle/>
                    <a:p>
                      <a:r>
                        <a:rPr lang="uk-UA" sz="2800"/>
                        <a:t>Тиск другого контуру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500 фунтів на </a:t>
                      </a:r>
                      <a:r>
                        <a:rPr lang="uk-UA" sz="2800" dirty="0" err="1"/>
                        <a:t>кв.дюйм</a:t>
                      </a:r>
                      <a:r>
                        <a:rPr lang="uk-UA" sz="2800" dirty="0"/>
                        <a:t> [3,4 МПа]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658708"/>
                  </a:ext>
                </a:extLst>
              </a:tr>
              <a:tr h="527031">
                <a:tc>
                  <a:txBody>
                    <a:bodyPr/>
                    <a:lstStyle/>
                    <a:p>
                      <a:r>
                        <a:rPr lang="uk-UA" sz="2800" dirty="0"/>
                        <a:t>Витрати другого контуру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1,6 </a:t>
                      </a:r>
                      <a:r>
                        <a:rPr lang="uk-UA" sz="2800" dirty="0" err="1"/>
                        <a:t>тис.фунтів</a:t>
                      </a:r>
                      <a:r>
                        <a:rPr lang="uk-UA" sz="2800" dirty="0"/>
                        <a:t>/год [7,0x10</a:t>
                      </a:r>
                      <a:r>
                        <a:rPr lang="uk-UA" sz="2800" baseline="30000" dirty="0"/>
                        <a:t>5 </a:t>
                      </a:r>
                      <a:r>
                        <a:rPr lang="uk-UA" sz="2800" baseline="0" dirty="0"/>
                        <a:t>кг/год]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969670"/>
                  </a:ext>
                </a:extLst>
              </a:tr>
              <a:tr h="846366">
                <a:tc>
                  <a:txBody>
                    <a:bodyPr/>
                    <a:lstStyle/>
                    <a:p>
                      <a:r>
                        <a:rPr lang="uk-UA" sz="2800"/>
                        <a:t>Тип палива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Таблетки UO</a:t>
                      </a:r>
                      <a:r>
                        <a:rPr lang="uk-UA" sz="2800" baseline="-25000" dirty="0"/>
                        <a:t>2</a:t>
                      </a:r>
                      <a:r>
                        <a:rPr lang="uk-UA" sz="2800" dirty="0"/>
                        <a:t> / квадратна решітка твелів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9998557"/>
                  </a:ext>
                </a:extLst>
              </a:tr>
              <a:tr h="527031">
                <a:tc>
                  <a:txBody>
                    <a:bodyPr/>
                    <a:lstStyle/>
                    <a:p>
                      <a:r>
                        <a:rPr lang="uk-UA" sz="2800"/>
                        <a:t>Збагачення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4,95% </a:t>
                      </a:r>
                      <a:r>
                        <a:rPr lang="uk-UA" sz="2800" dirty="0" err="1"/>
                        <a:t>макс</a:t>
                      </a:r>
                      <a:r>
                        <a:rPr lang="uk-UA" sz="2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039542"/>
                  </a:ext>
                </a:extLst>
              </a:tr>
              <a:tr h="527031">
                <a:tc>
                  <a:txBody>
                    <a:bodyPr/>
                    <a:lstStyle/>
                    <a:p>
                      <a:r>
                        <a:rPr lang="uk-UA" sz="2800" dirty="0"/>
                        <a:t>Тепловиділяючі збірки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112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8750217"/>
                  </a:ext>
                </a:extLst>
              </a:tr>
              <a:tr h="527031">
                <a:tc>
                  <a:txBody>
                    <a:bodyPr/>
                    <a:lstStyle/>
                    <a:p>
                      <a:r>
                        <a:rPr lang="uk-UA" sz="2800"/>
                        <a:t>Тривалість циклу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18 – 24 місяців (гнучкий графік)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1253373"/>
                  </a:ext>
                </a:extLst>
              </a:tr>
              <a:tr h="954902">
                <a:tc>
                  <a:txBody>
                    <a:bodyPr/>
                    <a:lstStyle/>
                    <a:p>
                      <a:r>
                        <a:rPr lang="uk-UA" sz="2800"/>
                        <a:t>Використання встановленої потужності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&gt; 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56826"/>
                  </a:ext>
                </a:extLst>
              </a:tr>
              <a:tr h="954902">
                <a:tc>
                  <a:txBody>
                    <a:bodyPr/>
                    <a:lstStyle/>
                    <a:p>
                      <a:r>
                        <a:rPr lang="uk-UA" sz="2800"/>
                        <a:t>Управління реактивністю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Через пересування </a:t>
                      </a:r>
                      <a:r>
                        <a:rPr lang="uk-UA" sz="2800" dirty="0" err="1"/>
                        <a:t>хрестовидних</a:t>
                      </a:r>
                      <a:r>
                        <a:rPr lang="uk-UA" sz="2800" dirty="0"/>
                        <a:t> регулюючих стрижнів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5581732"/>
                  </a:ext>
                </a:extLst>
              </a:tr>
              <a:tr h="527031">
                <a:tc>
                  <a:txBody>
                    <a:bodyPr/>
                    <a:lstStyle/>
                    <a:p>
                      <a:r>
                        <a:rPr lang="uk-UA" sz="2800"/>
                        <a:t>Проектний строк експуатації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2800" dirty="0"/>
                        <a:t>80 років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618695"/>
                  </a:ext>
                </a:extLst>
              </a:tr>
            </a:tbl>
          </a:graphicData>
        </a:graphic>
      </p:graphicFrame>
    </p:spTree>
    <p:extLst>
      <p:ext uri="{BB962C8B-B14F-4D97-AF65-F5344CB8AC3E}">
        <p14:creationId xmlns:p14="http://schemas.microsoft.com/office/powerpoint/2010/main" val="242337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A0DFC-A65A-4DDC-A7D2-AE93AD4DD7B9}"/>
              </a:ext>
            </a:extLst>
          </p:cNvPr>
          <p:cNvSpPr>
            <a:spLocks noGrp="1"/>
          </p:cNvSpPr>
          <p:nvPr>
            <p:ph type="title"/>
          </p:nvPr>
        </p:nvSpPr>
        <p:spPr/>
        <p:txBody>
          <a:bodyPr/>
          <a:lstStyle/>
          <a:p>
            <a:r>
              <a:rPr lang="uk-UA" dirty="0"/>
              <a:t>Безпека по </a:t>
            </a:r>
            <a:r>
              <a:rPr lang="uk-UA"/>
              <a:t>над усе.</a:t>
            </a:r>
            <a:endParaRPr lang="ru-UA"/>
          </a:p>
        </p:txBody>
      </p:sp>
      <p:sp>
        <p:nvSpPr>
          <p:cNvPr id="3" name="Объект 2">
            <a:extLst>
              <a:ext uri="{FF2B5EF4-FFF2-40B4-BE49-F238E27FC236}">
                <a16:creationId xmlns:a16="http://schemas.microsoft.com/office/drawing/2014/main" id="{3E457BFD-B565-4A6F-9ECE-1ADB0A9F5393}"/>
              </a:ext>
            </a:extLst>
          </p:cNvPr>
          <p:cNvSpPr>
            <a:spLocks noGrp="1"/>
          </p:cNvSpPr>
          <p:nvPr>
            <p:ph idx="1"/>
          </p:nvPr>
        </p:nvSpPr>
        <p:spPr>
          <a:xfrm>
            <a:off x="419100" y="2362200"/>
            <a:ext cx="7509417" cy="9372600"/>
          </a:xfrm>
        </p:spPr>
        <p:txBody>
          <a:bodyPr>
            <a:normAutofit/>
          </a:bodyPr>
          <a:lstStyle/>
          <a:p>
            <a:r>
              <a:rPr lang="uk-UA" sz="2800" dirty="0"/>
              <a:t>Глибокоешелонований захист </a:t>
            </a:r>
          </a:p>
          <a:p>
            <a:pPr lvl="1"/>
            <a:r>
              <a:rPr lang="uk-UA" sz="2800" dirty="0"/>
              <a:t>Залізобетонна оболонка товщиною 1,8 м</a:t>
            </a:r>
          </a:p>
          <a:p>
            <a:pPr lvl="1"/>
            <a:r>
              <a:rPr lang="uk-UA" sz="2800" dirty="0"/>
              <a:t>Резервуар товщиною 2,4 м</a:t>
            </a:r>
          </a:p>
          <a:p>
            <a:pPr lvl="1"/>
            <a:r>
              <a:rPr lang="uk-UA" sz="2800" dirty="0"/>
              <a:t>Металічна герметична оболонка товщиною 3,8 см</a:t>
            </a:r>
          </a:p>
          <a:p>
            <a:r>
              <a:rPr lang="uk-UA" sz="2800" dirty="0"/>
              <a:t>Ядерна частина установки знаходиться значно нижче рівня ґрунту</a:t>
            </a:r>
          </a:p>
          <a:p>
            <a:r>
              <a:rPr lang="uk-UA" sz="2800" dirty="0"/>
              <a:t>Проектом надається перевага пасивним системам безпеки</a:t>
            </a:r>
          </a:p>
          <a:p>
            <a:pPr lvl="1">
              <a:lnSpc>
                <a:spcPct val="80000"/>
              </a:lnSpc>
            </a:pPr>
            <a:r>
              <a:rPr lang="uk-UA" sz="2400" dirty="0">
                <a:solidFill>
                  <a:srgbClr val="0070C0"/>
                </a:solidFill>
              </a:rPr>
              <a:t>Система первісного розхолодження (СПР)</a:t>
            </a:r>
          </a:p>
          <a:p>
            <a:pPr lvl="1">
              <a:lnSpc>
                <a:spcPct val="80000"/>
              </a:lnSpc>
            </a:pPr>
            <a:r>
              <a:rPr lang="uk-UA" sz="2400" dirty="0">
                <a:solidFill>
                  <a:srgbClr val="00D25F"/>
                </a:solidFill>
              </a:rPr>
              <a:t>Система вторинного розхолодження (СВР)</a:t>
            </a:r>
          </a:p>
          <a:p>
            <a:pPr lvl="1">
              <a:lnSpc>
                <a:spcPct val="80000"/>
              </a:lnSpc>
            </a:pPr>
            <a:r>
              <a:rPr lang="uk-UA" sz="2400" dirty="0">
                <a:solidFill>
                  <a:srgbClr val="33CCFF"/>
                </a:solidFill>
              </a:rPr>
              <a:t>Система автоматичного скиду тиску (САСТ)</a:t>
            </a:r>
          </a:p>
          <a:p>
            <a:pPr lvl="1">
              <a:lnSpc>
                <a:spcPct val="80000"/>
              </a:lnSpc>
            </a:pPr>
            <a:r>
              <a:rPr lang="uk-UA" sz="2400" dirty="0">
                <a:solidFill>
                  <a:srgbClr val="CC00CC"/>
                </a:solidFill>
              </a:rPr>
              <a:t>Система пасивного підживлення активної зони (СППАЗ)</a:t>
            </a:r>
          </a:p>
          <a:p>
            <a:r>
              <a:rPr lang="uk-UA" sz="2800" dirty="0"/>
              <a:t>Замкнутій роботи з паливом</a:t>
            </a:r>
            <a:endParaRPr lang="ru-UA" sz="2800" dirty="0"/>
          </a:p>
        </p:txBody>
      </p:sp>
      <p:pic>
        <p:nvPicPr>
          <p:cNvPr id="4" name="Picture 12">
            <a:extLst>
              <a:ext uri="{FF2B5EF4-FFF2-40B4-BE49-F238E27FC236}">
                <a16:creationId xmlns:a16="http://schemas.microsoft.com/office/drawing/2014/main" id="{92DEE42B-5A97-43BD-9DF1-D7ED91B41FC1}"/>
              </a:ext>
            </a:extLst>
          </p:cNvPr>
          <p:cNvPicPr>
            <a:picLocks noChangeAspect="1"/>
          </p:cNvPicPr>
          <p:nvPr/>
        </p:nvPicPr>
        <p:blipFill rotWithShape="1">
          <a:blip r:embed="rId3">
            <a:extLst>
              <a:ext uri="{28A0092B-C50C-407E-A947-70E740481C1C}">
                <a14:useLocalDpi xmlns:a14="http://schemas.microsoft.com/office/drawing/2010/main"/>
              </a:ext>
            </a:extLst>
          </a:blip>
          <a:srcRect l="3603" b="923"/>
          <a:stretch/>
        </p:blipFill>
        <p:spPr>
          <a:xfrm>
            <a:off x="15011400" y="1849582"/>
            <a:ext cx="8839200" cy="11179008"/>
          </a:xfrm>
          <a:prstGeom prst="rect">
            <a:avLst/>
          </a:prstGeom>
        </p:spPr>
      </p:pic>
      <p:pic>
        <p:nvPicPr>
          <p:cNvPr id="5" name="Content Placeholder 7">
            <a:extLst>
              <a:ext uri="{FF2B5EF4-FFF2-40B4-BE49-F238E27FC236}">
                <a16:creationId xmlns:a16="http://schemas.microsoft.com/office/drawing/2014/main" id="{02A21D8A-D945-42F3-BFBD-AB11C8394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517" y="1849582"/>
            <a:ext cx="7086600" cy="10016836"/>
          </a:xfrm>
          <a:prstGeom prst="rect">
            <a:avLst/>
          </a:prstGeom>
        </p:spPr>
      </p:pic>
    </p:spTree>
    <p:extLst>
      <p:ext uri="{BB962C8B-B14F-4D97-AF65-F5344CB8AC3E}">
        <p14:creationId xmlns:p14="http://schemas.microsoft.com/office/powerpoint/2010/main" val="259513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606DE0-4608-47CD-85AC-BE3C27B8C78D}"/>
              </a:ext>
            </a:extLst>
          </p:cNvPr>
          <p:cNvSpPr>
            <a:spLocks noGrp="1"/>
          </p:cNvSpPr>
          <p:nvPr>
            <p:ph type="title"/>
          </p:nvPr>
        </p:nvSpPr>
        <p:spPr/>
        <p:txBody>
          <a:bodyPr/>
          <a:lstStyle/>
          <a:p>
            <a:r>
              <a:rPr lang="uk-UA" dirty="0"/>
              <a:t>Проектні основи</a:t>
            </a:r>
            <a:endParaRPr lang="ru-UA" dirty="0"/>
          </a:p>
        </p:txBody>
      </p:sp>
      <p:sp>
        <p:nvSpPr>
          <p:cNvPr id="3" name="Объект 2">
            <a:extLst>
              <a:ext uri="{FF2B5EF4-FFF2-40B4-BE49-F238E27FC236}">
                <a16:creationId xmlns:a16="http://schemas.microsoft.com/office/drawing/2014/main" id="{9C761D6A-2105-4830-B438-317177F1FA9C}"/>
              </a:ext>
            </a:extLst>
          </p:cNvPr>
          <p:cNvSpPr>
            <a:spLocks noGrp="1"/>
          </p:cNvSpPr>
          <p:nvPr>
            <p:ph idx="1"/>
          </p:nvPr>
        </p:nvSpPr>
        <p:spPr/>
        <p:txBody>
          <a:bodyPr/>
          <a:lstStyle/>
          <a:p>
            <a:r>
              <a:rPr lang="uk-UA" sz="2500" b="1" i="1" dirty="0"/>
              <a:t>Пасивна безпека</a:t>
            </a:r>
          </a:p>
          <a:p>
            <a:pPr lvl="1"/>
            <a:r>
              <a:rPr lang="uk-UA" sz="2500" dirty="0"/>
              <a:t>Пасивно-безпечний (що не потребує присутності персоналу під час переводу у безпечний стан) енергоблок без викидів вуглецю, потужністю 160 МВт(е)</a:t>
            </a:r>
          </a:p>
          <a:p>
            <a:pPr lvl="1"/>
            <a:r>
              <a:rPr lang="uk-UA" sz="2500" dirty="0"/>
              <a:t>Надійний глибокоешелонований захист; відсутність ймовірних сценаріїв значного викиду радіоактивності</a:t>
            </a:r>
          </a:p>
          <a:p>
            <a:pPr lvl="1"/>
            <a:r>
              <a:rPr lang="uk-UA" sz="2500" dirty="0"/>
              <a:t>Ідеально підходить як для щільно заселених, так і для віддалених </a:t>
            </a:r>
            <a:r>
              <a:rPr lang="uk-UA" sz="2500" dirty="0" err="1"/>
              <a:t>місцевин</a:t>
            </a:r>
            <a:r>
              <a:rPr lang="uk-UA" sz="2500" dirty="0"/>
              <a:t> завдяки високому рівню безпеки</a:t>
            </a:r>
          </a:p>
          <a:p>
            <a:r>
              <a:rPr lang="uk-UA" sz="2500" b="1" i="1" dirty="0"/>
              <a:t>Економічність</a:t>
            </a:r>
          </a:p>
          <a:p>
            <a:pPr lvl="1"/>
            <a:r>
              <a:rPr lang="uk-UA" sz="2500" dirty="0"/>
              <a:t>Простота конструкції, підвищена надійність систем, зменшена кількість персоналу</a:t>
            </a:r>
          </a:p>
          <a:p>
            <a:pPr lvl="1"/>
            <a:r>
              <a:rPr lang="uk-UA" sz="2500" dirty="0"/>
              <a:t>Проектування елементів зважаючи на ефективність виготовлення та спорудження</a:t>
            </a:r>
          </a:p>
          <a:p>
            <a:pPr lvl="1"/>
            <a:r>
              <a:rPr lang="uk-UA" sz="2500" dirty="0"/>
              <a:t>Знижена вартість встановленої потужності у порівнянні з великими реакторами та порівняна з викопним паливом</a:t>
            </a:r>
          </a:p>
          <a:p>
            <a:r>
              <a:rPr lang="uk-UA" sz="2500" b="1" i="1" dirty="0"/>
              <a:t>Гнучкість </a:t>
            </a:r>
          </a:p>
          <a:p>
            <a:pPr lvl="1"/>
            <a:r>
              <a:rPr lang="uk-UA" sz="2500" dirty="0"/>
              <a:t>Гнучкість розміщення, у тому числі у </a:t>
            </a:r>
            <a:r>
              <a:rPr lang="uk-UA" sz="2500" dirty="0" err="1"/>
              <a:t>вододефіцитних</a:t>
            </a:r>
            <a:r>
              <a:rPr lang="uk-UA" sz="2500" dirty="0"/>
              <a:t> районах </a:t>
            </a:r>
          </a:p>
          <a:p>
            <a:pPr lvl="1"/>
            <a:r>
              <a:rPr lang="uk-UA" sz="2500" dirty="0"/>
              <a:t>Можливість експлуатації без приєднання до надійної енергомережі</a:t>
            </a:r>
          </a:p>
          <a:p>
            <a:pPr lvl="1"/>
            <a:r>
              <a:rPr lang="uk-UA" sz="2500" dirty="0"/>
              <a:t>Стійкість до будь-яких екстремальних погодних умов</a:t>
            </a:r>
          </a:p>
          <a:p>
            <a:pPr lvl="1"/>
            <a:r>
              <a:rPr lang="uk-UA" sz="2500" dirty="0"/>
              <a:t>Адаптивність до маневрування потужністю, гібридних умов експлуатації, технологічних процесів та опалення</a:t>
            </a:r>
          </a:p>
          <a:p>
            <a:r>
              <a:rPr lang="uk-UA" sz="2500" b="1" i="1" dirty="0"/>
              <a:t>Оперативність введення в експлуатацію</a:t>
            </a:r>
          </a:p>
          <a:p>
            <a:pPr lvl="1"/>
            <a:r>
              <a:rPr lang="uk-UA" sz="2500" dirty="0"/>
              <a:t>Незначна тривалість будівництва до готовності до введення в експлуатацію (~ 2-1/2 роки)</a:t>
            </a:r>
          </a:p>
          <a:p>
            <a:pPr lvl="1"/>
            <a:r>
              <a:rPr lang="uk-UA" sz="2500" dirty="0"/>
              <a:t>Можливість масштабування із доданням додаткових енергоблоків для поступового підвищення потужності згідно з попитом</a:t>
            </a:r>
          </a:p>
          <a:p>
            <a:pPr marL="0" indent="0">
              <a:buNone/>
            </a:pPr>
            <a:endParaRPr lang="ru-UA" dirty="0"/>
          </a:p>
        </p:txBody>
      </p:sp>
    </p:spTree>
    <p:extLst>
      <p:ext uri="{BB962C8B-B14F-4D97-AF65-F5344CB8AC3E}">
        <p14:creationId xmlns:p14="http://schemas.microsoft.com/office/powerpoint/2010/main" val="281578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61B24E-8160-471B-993D-F65CA5ECCAF1}"/>
              </a:ext>
            </a:extLst>
          </p:cNvPr>
          <p:cNvSpPr>
            <a:spLocks noGrp="1"/>
          </p:cNvSpPr>
          <p:nvPr>
            <p:ph type="title"/>
          </p:nvPr>
        </p:nvSpPr>
        <p:spPr>
          <a:xfrm>
            <a:off x="1310640" y="730250"/>
            <a:ext cx="10240228" cy="3385588"/>
          </a:xfrm>
        </p:spPr>
        <p:txBody>
          <a:bodyPr>
            <a:normAutofit/>
          </a:bodyPr>
          <a:lstStyle/>
          <a:p>
            <a:br>
              <a:rPr lang="ru-RU" dirty="0"/>
            </a:br>
            <a:r>
              <a:rPr lang="ru-RU" dirty="0"/>
              <a:t>Угода про партнерство</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0640" y="4632960"/>
            <a:ext cx="9144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0486F7F9-F06A-48DA-9BE1-20D1CC17452A}"/>
              </a:ext>
            </a:extLst>
          </p:cNvPr>
          <p:cNvSpPr>
            <a:spLocks noGrp="1"/>
          </p:cNvSpPr>
          <p:nvPr>
            <p:ph idx="1"/>
          </p:nvPr>
        </p:nvSpPr>
        <p:spPr>
          <a:xfrm>
            <a:off x="1310642" y="5150068"/>
            <a:ext cx="10240226" cy="6924456"/>
          </a:xfrm>
        </p:spPr>
        <p:txBody>
          <a:bodyPr>
            <a:normAutofit/>
          </a:bodyPr>
          <a:lstStyle/>
          <a:p>
            <a:pPr marL="0" indent="0">
              <a:buNone/>
            </a:pPr>
            <a:r>
              <a:rPr lang="ru-RU" sz="3600" dirty="0"/>
              <a:t>10 червня 2019 року НАЕК «</a:t>
            </a:r>
            <a:r>
              <a:rPr lang="ru-RU" sz="3600" dirty="0" err="1"/>
              <a:t>Енергоатом</a:t>
            </a:r>
            <a:r>
              <a:rPr lang="ru-RU" sz="3600" dirty="0"/>
              <a:t>», </a:t>
            </a:r>
            <a:r>
              <a:rPr lang="en-US" sz="3600" dirty="0"/>
              <a:t>Holtec International </a:t>
            </a:r>
            <a:r>
              <a:rPr lang="ru-RU" sz="3600" dirty="0"/>
              <a:t>та </a:t>
            </a:r>
            <a:r>
              <a:rPr lang="ru-RU" sz="3600" dirty="0" err="1"/>
              <a:t>Державний</a:t>
            </a:r>
            <a:r>
              <a:rPr lang="ru-RU" sz="3600" dirty="0"/>
              <a:t> </a:t>
            </a:r>
            <a:r>
              <a:rPr lang="ru-RU" sz="3600" dirty="0" err="1"/>
              <a:t>науково-технічний</a:t>
            </a:r>
            <a:r>
              <a:rPr lang="ru-RU" sz="3600" dirty="0"/>
              <a:t> центр з </a:t>
            </a:r>
            <a:r>
              <a:rPr lang="ru-RU" sz="3600" dirty="0" err="1"/>
              <a:t>ядерної</a:t>
            </a:r>
            <a:r>
              <a:rPr lang="ru-RU" sz="3600" dirty="0"/>
              <a:t> та </a:t>
            </a:r>
            <a:r>
              <a:rPr lang="ru-RU" sz="3600" dirty="0" err="1"/>
              <a:t>радіаційної</a:t>
            </a:r>
            <a:r>
              <a:rPr lang="ru-RU" sz="3600" dirty="0"/>
              <a:t> </a:t>
            </a:r>
            <a:r>
              <a:rPr lang="ru-RU" sz="3600" dirty="0" err="1"/>
              <a:t>безпеки</a:t>
            </a:r>
            <a:r>
              <a:rPr lang="ru-RU" sz="3600" dirty="0"/>
              <a:t> </a:t>
            </a:r>
            <a:r>
              <a:rPr lang="ru-RU" sz="3600" dirty="0" err="1"/>
              <a:t>України</a:t>
            </a:r>
            <a:r>
              <a:rPr lang="ru-RU" sz="3600" dirty="0"/>
              <a:t> </a:t>
            </a:r>
            <a:r>
              <a:rPr lang="ru-RU" sz="3600" dirty="0" err="1"/>
              <a:t>підписали</a:t>
            </a:r>
            <a:r>
              <a:rPr lang="ru-RU" sz="3600" dirty="0"/>
              <a:t> </a:t>
            </a:r>
            <a:r>
              <a:rPr lang="ru-RU" sz="3600" dirty="0" err="1"/>
              <a:t>тристоронню</a:t>
            </a:r>
            <a:r>
              <a:rPr lang="ru-RU" sz="3600" dirty="0"/>
              <a:t> угоду.</a:t>
            </a:r>
          </a:p>
          <a:p>
            <a:pPr marL="0" indent="0">
              <a:buNone/>
            </a:pPr>
            <a:r>
              <a:rPr lang="ru-RU" sz="3600" dirty="0" err="1"/>
              <a:t>Підписана</a:t>
            </a:r>
            <a:r>
              <a:rPr lang="ru-RU" sz="3600" dirty="0"/>
              <a:t> </a:t>
            </a:r>
            <a:r>
              <a:rPr lang="ru-RU" sz="3600" dirty="0" err="1"/>
              <a:t>тристороння</a:t>
            </a:r>
            <a:r>
              <a:rPr lang="ru-RU" sz="3600" dirty="0"/>
              <a:t> угода </a:t>
            </a:r>
            <a:r>
              <a:rPr lang="ru-RU" sz="3600" dirty="0" err="1"/>
              <a:t>передбачає</a:t>
            </a:r>
            <a:r>
              <a:rPr lang="ru-RU" sz="3600" dirty="0"/>
              <a:t> </a:t>
            </a:r>
            <a:r>
              <a:rPr lang="ru-RU" sz="3600" dirty="0" err="1"/>
              <a:t>створення</a:t>
            </a:r>
            <a:r>
              <a:rPr lang="ru-RU" sz="3600" dirty="0"/>
              <a:t> </a:t>
            </a:r>
            <a:r>
              <a:rPr lang="ru-RU" sz="3600" dirty="0" err="1"/>
              <a:t>міжнародного</a:t>
            </a:r>
            <a:r>
              <a:rPr lang="ru-RU" sz="3600" dirty="0"/>
              <a:t> </a:t>
            </a:r>
            <a:r>
              <a:rPr lang="ru-RU" sz="3600" dirty="0" err="1"/>
              <a:t>консорціуму</a:t>
            </a:r>
            <a:r>
              <a:rPr lang="ru-RU" sz="3600" dirty="0"/>
              <a:t>, метою </a:t>
            </a:r>
            <a:r>
              <a:rPr lang="ru-RU" sz="3600" dirty="0" err="1"/>
              <a:t>якого</a:t>
            </a:r>
            <a:r>
              <a:rPr lang="ru-RU" sz="3600" dirty="0"/>
              <a:t> є </a:t>
            </a:r>
            <a:r>
              <a:rPr lang="ru-RU" sz="3600" dirty="0" err="1"/>
              <a:t>сприяння</a:t>
            </a:r>
            <a:r>
              <a:rPr lang="ru-RU" sz="3600" dirty="0"/>
              <a:t> </a:t>
            </a:r>
            <a:r>
              <a:rPr lang="ru-RU" sz="3600" dirty="0" err="1"/>
              <a:t>діяльності</a:t>
            </a:r>
            <a:r>
              <a:rPr lang="ru-RU" sz="3600" dirty="0"/>
              <a:t> </a:t>
            </a:r>
            <a:r>
              <a:rPr lang="ru-RU" sz="3600" dirty="0" err="1"/>
              <a:t>щодо</a:t>
            </a:r>
            <a:r>
              <a:rPr lang="ru-RU" sz="3600" dirty="0"/>
              <a:t> </a:t>
            </a:r>
            <a:r>
              <a:rPr lang="ru-RU" sz="3600" dirty="0" err="1"/>
              <a:t>впровадження</a:t>
            </a:r>
            <a:r>
              <a:rPr lang="ru-RU" sz="3600" dirty="0"/>
              <a:t> в </a:t>
            </a:r>
            <a:r>
              <a:rPr lang="ru-RU" sz="3600" dirty="0" err="1"/>
              <a:t>Україні</a:t>
            </a:r>
            <a:r>
              <a:rPr lang="ru-RU" sz="3600" dirty="0"/>
              <a:t> </a:t>
            </a:r>
            <a:r>
              <a:rPr lang="ru-RU" sz="3600" dirty="0" err="1"/>
              <a:t>технології</a:t>
            </a:r>
            <a:r>
              <a:rPr lang="ru-RU" sz="3600" dirty="0"/>
              <a:t> </a:t>
            </a:r>
            <a:r>
              <a:rPr lang="ru-RU" sz="3600" dirty="0" err="1"/>
              <a:t>малих</a:t>
            </a:r>
            <a:r>
              <a:rPr lang="ru-RU" sz="3600" dirty="0"/>
              <a:t> </a:t>
            </a:r>
            <a:r>
              <a:rPr lang="ru-RU" sz="3600" dirty="0" err="1"/>
              <a:t>модульних</a:t>
            </a:r>
            <a:r>
              <a:rPr lang="ru-RU" sz="3600" dirty="0"/>
              <a:t> </a:t>
            </a:r>
            <a:r>
              <a:rPr lang="ru-RU" sz="3600" dirty="0" err="1"/>
              <a:t>реакторів</a:t>
            </a:r>
            <a:r>
              <a:rPr lang="ru-RU" sz="3600" dirty="0"/>
              <a:t> (ММР) </a:t>
            </a:r>
            <a:r>
              <a:rPr lang="en-US" sz="3600" dirty="0"/>
              <a:t>SMR-160.</a:t>
            </a:r>
            <a:endParaRPr lang="ru-RU" sz="3600" dirty="0"/>
          </a:p>
          <a:p>
            <a:pPr marL="0" indent="0">
              <a:buNone/>
            </a:pPr>
            <a:r>
              <a:rPr lang="en-US" sz="3600" dirty="0"/>
              <a:t> </a:t>
            </a:r>
            <a:endParaRPr lang="uk-UA" sz="3600" dirty="0"/>
          </a:p>
          <a:p>
            <a:pPr marL="0" indent="0">
              <a:buNone/>
            </a:pPr>
            <a:endParaRPr lang="ru-RU" sz="3600" dirty="0"/>
          </a:p>
        </p:txBody>
      </p:sp>
      <p:pic>
        <p:nvPicPr>
          <p:cNvPr id="7" name="Рисунок 6">
            <a:extLst>
              <a:ext uri="{FF2B5EF4-FFF2-40B4-BE49-F238E27FC236}">
                <a16:creationId xmlns:a16="http://schemas.microsoft.com/office/drawing/2014/main" id="{9EC664F4-44C5-4427-84F3-179FDE37BB25}"/>
              </a:ext>
            </a:extLst>
          </p:cNvPr>
          <p:cNvPicPr>
            <a:picLocks noChangeAspect="1"/>
          </p:cNvPicPr>
          <p:nvPr/>
        </p:nvPicPr>
        <p:blipFill rotWithShape="1">
          <a:blip r:embed="rId2">
            <a:extLst>
              <a:ext uri="{28A0092B-C50C-407E-A947-70E740481C1C}">
                <a14:useLocalDpi xmlns:a14="http://schemas.microsoft.com/office/drawing/2010/main" val="0"/>
              </a:ext>
            </a:extLst>
          </a:blip>
          <a:srcRect l="18897" r="19656" b="1"/>
          <a:stretch/>
        </p:blipFill>
        <p:spPr>
          <a:xfrm>
            <a:off x="11757698" y="1828799"/>
            <a:ext cx="11940502" cy="1097279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0723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9762EEEB-329E-4853-A1BC-1346187112FC}"/>
              </a:ext>
            </a:extLst>
          </p:cNvPr>
          <p:cNvSpPr>
            <a:spLocks noGrp="1"/>
          </p:cNvSpPr>
          <p:nvPr>
            <p:ph type="title"/>
          </p:nvPr>
        </p:nvSpPr>
        <p:spPr/>
        <p:txBody>
          <a:bodyPr>
            <a:normAutofit fontScale="90000"/>
          </a:bodyPr>
          <a:lstStyle/>
          <a:p>
            <a:pPr algn="ctr"/>
            <a:r>
              <a:rPr lang="ru-RU" dirty="0"/>
              <a:t>Закон </a:t>
            </a:r>
            <a:r>
              <a:rPr lang="ru-RU" dirty="0" err="1"/>
              <a:t>України</a:t>
            </a:r>
            <a:r>
              <a:rPr lang="ru-RU" dirty="0"/>
              <a:t> «Про </a:t>
            </a:r>
            <a:r>
              <a:rPr lang="ru-RU" dirty="0" err="1"/>
              <a:t>використання</a:t>
            </a:r>
            <a:r>
              <a:rPr lang="ru-RU" dirty="0"/>
              <a:t> </a:t>
            </a:r>
            <a:r>
              <a:rPr lang="ru-RU" dirty="0" err="1"/>
              <a:t>ядерної</a:t>
            </a:r>
            <a:r>
              <a:rPr lang="ru-RU" dirty="0"/>
              <a:t> </a:t>
            </a:r>
            <a:r>
              <a:rPr lang="ru-RU" dirty="0" err="1"/>
              <a:t>енергії</a:t>
            </a:r>
            <a:r>
              <a:rPr lang="ru-RU" dirty="0"/>
              <a:t> та </a:t>
            </a:r>
            <a:r>
              <a:rPr lang="ru-RU" dirty="0" err="1"/>
              <a:t>радіаційну</a:t>
            </a:r>
            <a:r>
              <a:rPr lang="ru-RU" dirty="0"/>
              <a:t> </a:t>
            </a:r>
            <a:r>
              <a:rPr lang="ru-RU" dirty="0" err="1"/>
              <a:t>безпеку</a:t>
            </a:r>
            <a:r>
              <a:rPr lang="ru-RU" dirty="0"/>
              <a:t>»</a:t>
            </a:r>
          </a:p>
        </p:txBody>
      </p:sp>
      <p:sp>
        <p:nvSpPr>
          <p:cNvPr id="3" name="Content Placeholder 2"/>
          <p:cNvSpPr>
            <a:spLocks noGrp="1"/>
          </p:cNvSpPr>
          <p:nvPr>
            <p:ph idx="4294967295"/>
          </p:nvPr>
        </p:nvSpPr>
        <p:spPr>
          <a:xfrm>
            <a:off x="609600" y="2286000"/>
            <a:ext cx="22860000" cy="9220200"/>
          </a:xfrm>
        </p:spPr>
        <p:txBody>
          <a:bodyPr>
            <a:normAutofit fontScale="85000" lnSpcReduction="10000"/>
          </a:bodyPr>
          <a:lstStyle/>
          <a:p>
            <a:r>
              <a:rPr lang="ru-RU" sz="5200" b="1" dirty="0" err="1"/>
              <a:t>ядерні</a:t>
            </a:r>
            <a:r>
              <a:rPr lang="ru-RU" sz="5200" b="1" dirty="0"/>
              <a:t> установки </a:t>
            </a:r>
            <a:r>
              <a:rPr lang="ru-RU" sz="5200" dirty="0"/>
              <a:t>- </a:t>
            </a:r>
            <a:r>
              <a:rPr lang="ru-RU" sz="5200" dirty="0" err="1"/>
              <a:t>ядерні</a:t>
            </a:r>
            <a:r>
              <a:rPr lang="ru-RU" sz="5200" dirty="0"/>
              <a:t> установки - </a:t>
            </a:r>
            <a:r>
              <a:rPr lang="ru-RU" sz="5200" dirty="0" err="1"/>
              <a:t>об'єкти</a:t>
            </a:r>
            <a:r>
              <a:rPr lang="ru-RU" sz="5200" dirty="0"/>
              <a:t> по </a:t>
            </a:r>
            <a:r>
              <a:rPr lang="ru-RU" sz="5200" dirty="0" err="1"/>
              <a:t>виробництву</a:t>
            </a:r>
            <a:r>
              <a:rPr lang="ru-RU" sz="5200" dirty="0"/>
              <a:t> ядерного </a:t>
            </a:r>
            <a:r>
              <a:rPr lang="ru-RU" sz="5200" dirty="0" err="1"/>
              <a:t>палива</a:t>
            </a:r>
            <a:r>
              <a:rPr lang="ru-RU" sz="5200" dirty="0"/>
              <a:t>, </a:t>
            </a:r>
            <a:r>
              <a:rPr lang="ru-RU" sz="5200" dirty="0" err="1"/>
              <a:t>ядерні</a:t>
            </a:r>
            <a:r>
              <a:rPr lang="ru-RU" sz="5200" dirty="0"/>
              <a:t> </a:t>
            </a:r>
            <a:r>
              <a:rPr lang="ru-RU" sz="5200" dirty="0" err="1"/>
              <a:t>підкритичні</a:t>
            </a:r>
            <a:r>
              <a:rPr lang="ru-RU" sz="5200" dirty="0"/>
              <a:t> установки, </a:t>
            </a:r>
            <a:r>
              <a:rPr lang="ru-RU" sz="5200" dirty="0" err="1"/>
              <a:t>ядерні</a:t>
            </a:r>
            <a:r>
              <a:rPr lang="ru-RU" sz="5200" dirty="0"/>
              <a:t> </a:t>
            </a:r>
            <a:r>
              <a:rPr lang="ru-RU" sz="5200" dirty="0" err="1"/>
              <a:t>реактори</a:t>
            </a:r>
            <a:r>
              <a:rPr lang="ru-RU" sz="5200" dirty="0"/>
              <a:t>, </a:t>
            </a:r>
            <a:r>
              <a:rPr lang="ru-RU" sz="5200" dirty="0" err="1"/>
              <a:t>які</a:t>
            </a:r>
            <a:r>
              <a:rPr lang="ru-RU" sz="5200" dirty="0"/>
              <a:t> </a:t>
            </a:r>
            <a:r>
              <a:rPr lang="ru-RU" sz="5200" dirty="0" err="1"/>
              <a:t>включають</a:t>
            </a:r>
            <a:r>
              <a:rPr lang="ru-RU" sz="5200" dirty="0"/>
              <a:t> </a:t>
            </a:r>
            <a:r>
              <a:rPr lang="ru-RU" sz="5200" dirty="0" err="1"/>
              <a:t>критичні</a:t>
            </a:r>
            <a:r>
              <a:rPr lang="ru-RU" sz="5200" dirty="0"/>
              <a:t> та </a:t>
            </a:r>
            <a:r>
              <a:rPr lang="ru-RU" sz="5200" dirty="0" err="1"/>
              <a:t>підкритичні</a:t>
            </a:r>
            <a:r>
              <a:rPr lang="ru-RU" sz="5200" dirty="0"/>
              <a:t> </a:t>
            </a:r>
            <a:r>
              <a:rPr lang="ru-RU" sz="5200" dirty="0" err="1"/>
              <a:t>збірки</a:t>
            </a:r>
            <a:r>
              <a:rPr lang="ru-RU" sz="5200" dirty="0"/>
              <a:t>; </a:t>
            </a:r>
            <a:r>
              <a:rPr lang="ru-RU" sz="5200" dirty="0" err="1"/>
              <a:t>дослідницькі</a:t>
            </a:r>
            <a:r>
              <a:rPr lang="ru-RU" sz="5200" dirty="0"/>
              <a:t> </a:t>
            </a:r>
            <a:r>
              <a:rPr lang="ru-RU" sz="5200" dirty="0" err="1"/>
              <a:t>реактори</a:t>
            </a:r>
            <a:r>
              <a:rPr lang="ru-RU" sz="5200" dirty="0"/>
              <a:t>; </a:t>
            </a:r>
            <a:r>
              <a:rPr lang="ru-RU" sz="5200" dirty="0" err="1"/>
              <a:t>атомні</a:t>
            </a:r>
            <a:r>
              <a:rPr lang="ru-RU" sz="5200" dirty="0"/>
              <a:t> </a:t>
            </a:r>
            <a:r>
              <a:rPr lang="ru-RU" sz="5200" dirty="0" err="1"/>
              <a:t>електростанції</a:t>
            </a:r>
            <a:r>
              <a:rPr lang="ru-RU" sz="5200" dirty="0"/>
              <a:t>; </a:t>
            </a:r>
            <a:r>
              <a:rPr lang="ru-RU" sz="5200" dirty="0" err="1"/>
              <a:t>підприємства</a:t>
            </a:r>
            <a:r>
              <a:rPr lang="ru-RU" sz="5200" dirty="0"/>
              <a:t> і установки по </a:t>
            </a:r>
            <a:r>
              <a:rPr lang="ru-RU" sz="5200" dirty="0" err="1"/>
              <a:t>збагаченню</a:t>
            </a:r>
            <a:r>
              <a:rPr lang="ru-RU" sz="5200" dirty="0"/>
              <a:t> та </a:t>
            </a:r>
            <a:r>
              <a:rPr lang="ru-RU" sz="5200" dirty="0" err="1"/>
              <a:t>переробці</a:t>
            </a:r>
            <a:r>
              <a:rPr lang="ru-RU" sz="5200" dirty="0"/>
              <a:t> </a:t>
            </a:r>
            <a:r>
              <a:rPr lang="ru-RU" sz="5200" dirty="0" err="1"/>
              <a:t>палива</a:t>
            </a:r>
            <a:r>
              <a:rPr lang="ru-RU" sz="5200" dirty="0"/>
              <a:t>, а </a:t>
            </a:r>
            <a:r>
              <a:rPr lang="ru-RU" sz="5200" dirty="0" err="1"/>
              <a:t>також</a:t>
            </a:r>
            <a:r>
              <a:rPr lang="ru-RU" sz="5200" dirty="0"/>
              <a:t> </a:t>
            </a:r>
            <a:r>
              <a:rPr lang="ru-RU" sz="5200" dirty="0" err="1"/>
              <a:t>сховища</a:t>
            </a:r>
            <a:r>
              <a:rPr lang="ru-RU" sz="5200" dirty="0"/>
              <a:t> </a:t>
            </a:r>
            <a:r>
              <a:rPr lang="ru-RU" sz="5200" dirty="0" err="1"/>
              <a:t>відпрацьованого</a:t>
            </a:r>
            <a:r>
              <a:rPr lang="ru-RU" sz="5200" dirty="0"/>
              <a:t> </a:t>
            </a:r>
            <a:r>
              <a:rPr lang="ru-RU" sz="5200" dirty="0" err="1"/>
              <a:t>палива</a:t>
            </a:r>
            <a:endParaRPr lang="ru-RU" sz="5200" dirty="0"/>
          </a:p>
          <a:p>
            <a:r>
              <a:rPr lang="ru-RU" sz="5200" b="1" dirty="0" err="1"/>
              <a:t>ядерний</a:t>
            </a:r>
            <a:r>
              <a:rPr lang="ru-RU" sz="5200" b="1" dirty="0"/>
              <a:t> </a:t>
            </a:r>
            <a:r>
              <a:rPr lang="ru-RU" sz="5200" b="1" dirty="0" err="1"/>
              <a:t>матеріал</a:t>
            </a:r>
            <a:r>
              <a:rPr lang="ru-RU" sz="5200" b="1" dirty="0"/>
              <a:t> </a:t>
            </a:r>
            <a:r>
              <a:rPr lang="ru-RU" sz="5200" dirty="0"/>
              <a:t>- будь-</a:t>
            </a:r>
            <a:r>
              <a:rPr lang="ru-RU" sz="5200" dirty="0" err="1"/>
              <a:t>який</a:t>
            </a:r>
            <a:r>
              <a:rPr lang="ru-RU" sz="5200" dirty="0"/>
              <a:t> </a:t>
            </a:r>
            <a:r>
              <a:rPr lang="ru-RU" sz="5200" dirty="0" err="1"/>
              <a:t>вихідний</a:t>
            </a:r>
            <a:r>
              <a:rPr lang="ru-RU" sz="5200" dirty="0"/>
              <a:t> </a:t>
            </a:r>
            <a:r>
              <a:rPr lang="ru-RU" sz="5200" dirty="0" err="1"/>
              <a:t>або</a:t>
            </a:r>
            <a:r>
              <a:rPr lang="ru-RU" sz="5200" dirty="0"/>
              <a:t> </a:t>
            </a:r>
            <a:r>
              <a:rPr lang="ru-RU" sz="5200" dirty="0" err="1"/>
              <a:t>спеціальний</a:t>
            </a:r>
            <a:r>
              <a:rPr lang="ru-RU" sz="5200" dirty="0"/>
              <a:t> </a:t>
            </a:r>
            <a:r>
              <a:rPr lang="ru-RU" sz="5200" dirty="0" err="1"/>
              <a:t>розщеплювальний</a:t>
            </a:r>
            <a:r>
              <a:rPr lang="ru-RU" sz="5200" dirty="0"/>
              <a:t> </a:t>
            </a:r>
            <a:r>
              <a:rPr lang="ru-RU" sz="5200" dirty="0" err="1"/>
              <a:t>матеріал</a:t>
            </a:r>
            <a:endParaRPr lang="ru-RU" sz="5200" dirty="0"/>
          </a:p>
          <a:p>
            <a:pPr marL="0" indent="0" algn="ctr">
              <a:buNone/>
            </a:pPr>
            <a:endParaRPr lang="ru-RU" sz="5200" b="1" dirty="0"/>
          </a:p>
          <a:p>
            <a:pPr marL="0" indent="0">
              <a:buNone/>
            </a:pPr>
            <a:r>
              <a:rPr lang="ru-RU" sz="5200" dirty="0" err="1"/>
              <a:t>Стаття</a:t>
            </a:r>
            <a:r>
              <a:rPr lang="ru-RU" sz="5200" dirty="0"/>
              <a:t> 9. Право </a:t>
            </a:r>
            <a:r>
              <a:rPr lang="ru-RU" sz="5200" dirty="0" err="1"/>
              <a:t>власності</a:t>
            </a:r>
            <a:r>
              <a:rPr lang="ru-RU" sz="5200" dirty="0"/>
              <a:t> на </a:t>
            </a:r>
            <a:r>
              <a:rPr lang="ru-RU" sz="5200" dirty="0" err="1"/>
              <a:t>ядерні</a:t>
            </a:r>
            <a:r>
              <a:rPr lang="ru-RU" sz="5200" dirty="0"/>
              <a:t> установки та </a:t>
            </a:r>
            <a:r>
              <a:rPr lang="ru-RU" sz="5200" dirty="0" err="1"/>
              <a:t>джерела</a:t>
            </a:r>
            <a:r>
              <a:rPr lang="ru-RU" sz="5200" dirty="0"/>
              <a:t> </a:t>
            </a:r>
            <a:r>
              <a:rPr lang="ru-RU" sz="5200" dirty="0" err="1"/>
              <a:t>іонізуючого</a:t>
            </a:r>
            <a:r>
              <a:rPr lang="ru-RU" sz="5200" dirty="0"/>
              <a:t> </a:t>
            </a:r>
            <a:r>
              <a:rPr lang="ru-RU" sz="5200" dirty="0" err="1"/>
              <a:t>випромінювання</a:t>
            </a:r>
            <a:r>
              <a:rPr lang="ru-RU" sz="5200" dirty="0"/>
              <a:t> </a:t>
            </a:r>
          </a:p>
          <a:p>
            <a:pPr marL="0" indent="0">
              <a:buNone/>
            </a:pPr>
            <a:r>
              <a:rPr lang="ru-RU" sz="5200" b="1" dirty="0" err="1"/>
              <a:t>Ядерні</a:t>
            </a:r>
            <a:r>
              <a:rPr lang="ru-RU" sz="5200" b="1" dirty="0"/>
              <a:t> установки </a:t>
            </a:r>
            <a:r>
              <a:rPr lang="ru-RU" sz="5200" dirty="0"/>
              <a:t>та </a:t>
            </a:r>
            <a:r>
              <a:rPr lang="ru-RU" sz="5200" dirty="0" err="1"/>
              <a:t>джерела</a:t>
            </a:r>
            <a:r>
              <a:rPr lang="ru-RU" sz="5200" dirty="0"/>
              <a:t> </a:t>
            </a:r>
            <a:r>
              <a:rPr lang="ru-RU" sz="5200" dirty="0" err="1"/>
              <a:t>іонізуючого</a:t>
            </a:r>
            <a:r>
              <a:rPr lang="ru-RU" sz="5200" dirty="0"/>
              <a:t> </a:t>
            </a:r>
            <a:r>
              <a:rPr lang="ru-RU" sz="5200" dirty="0" err="1"/>
              <a:t>випромінювання</a:t>
            </a:r>
            <a:r>
              <a:rPr lang="ru-RU" sz="5200" dirty="0"/>
              <a:t> </a:t>
            </a:r>
            <a:r>
              <a:rPr lang="ru-RU" sz="5200" b="1" dirty="0" err="1"/>
              <a:t>можуть</a:t>
            </a:r>
            <a:r>
              <a:rPr lang="ru-RU" sz="5200" b="1" dirty="0"/>
              <a:t> </a:t>
            </a:r>
            <a:r>
              <a:rPr lang="ru-RU" sz="5200" b="1" dirty="0" err="1"/>
              <a:t>перебувати</a:t>
            </a:r>
            <a:r>
              <a:rPr lang="ru-RU" sz="5200" b="1" dirty="0"/>
              <a:t> у </a:t>
            </a:r>
            <a:r>
              <a:rPr lang="ru-RU" sz="5200" b="1" dirty="0" err="1"/>
              <a:t>різних</a:t>
            </a:r>
            <a:r>
              <a:rPr lang="ru-RU" sz="5200" b="1" dirty="0"/>
              <a:t> формах </a:t>
            </a:r>
            <a:r>
              <a:rPr lang="ru-RU" sz="5200" b="1" dirty="0" err="1"/>
              <a:t>власності</a:t>
            </a:r>
            <a:r>
              <a:rPr lang="ru-RU" sz="5200" dirty="0"/>
              <a:t>. </a:t>
            </a:r>
          </a:p>
          <a:p>
            <a:pPr marL="0" indent="0">
              <a:buNone/>
            </a:pPr>
            <a:r>
              <a:rPr lang="uk-UA" sz="5200" dirty="0"/>
              <a:t>…..</a:t>
            </a:r>
            <a:endParaRPr lang="ru-RU" sz="5200" dirty="0"/>
          </a:p>
          <a:p>
            <a:pPr marL="0" indent="0">
              <a:buNone/>
            </a:pPr>
            <a:r>
              <a:rPr lang="ru-RU" sz="5200" b="1" dirty="0" err="1"/>
              <a:t>Ядерні</a:t>
            </a:r>
            <a:r>
              <a:rPr lang="ru-RU" sz="5200" b="1" dirty="0"/>
              <a:t> </a:t>
            </a:r>
            <a:r>
              <a:rPr lang="ru-RU" sz="5200" b="1" dirty="0" err="1"/>
              <a:t>матеріали</a:t>
            </a:r>
            <a:r>
              <a:rPr lang="ru-RU" sz="5200" b="1" dirty="0"/>
              <a:t> є </a:t>
            </a:r>
            <a:r>
              <a:rPr lang="ru-RU" sz="5200" b="1" dirty="0" err="1"/>
              <a:t>виключно</a:t>
            </a:r>
            <a:r>
              <a:rPr lang="ru-RU" sz="5200" b="1" dirty="0"/>
              <a:t> </a:t>
            </a:r>
            <a:r>
              <a:rPr lang="ru-RU" sz="5200" b="1" dirty="0" err="1"/>
              <a:t>загальнодержавною</a:t>
            </a:r>
            <a:r>
              <a:rPr lang="ru-RU" sz="5200" b="1" dirty="0"/>
              <a:t> </a:t>
            </a:r>
            <a:r>
              <a:rPr lang="ru-RU" sz="5200" b="1" dirty="0" err="1"/>
              <a:t>власністю</a:t>
            </a:r>
            <a:r>
              <a:rPr lang="ru-RU" sz="5200" dirty="0"/>
              <a:t>.</a:t>
            </a:r>
          </a:p>
          <a:p>
            <a:pPr marL="0" indent="0">
              <a:buNone/>
            </a:pPr>
            <a:endParaRPr lang="ru-RU" sz="5200" dirty="0"/>
          </a:p>
          <a:p>
            <a:pPr lvl="1"/>
            <a:endParaRPr lang="en-US" dirty="0"/>
          </a:p>
        </p:txBody>
      </p:sp>
    </p:spTree>
    <p:extLst>
      <p:ext uri="{BB962C8B-B14F-4D97-AF65-F5344CB8AC3E}">
        <p14:creationId xmlns:p14="http://schemas.microsoft.com/office/powerpoint/2010/main" val="350598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uk-UA" sz="6000" dirty="0"/>
            </a:br>
            <a:r>
              <a:rPr lang="uk-UA" sz="6000" dirty="0"/>
              <a:t>Право власності в України</a:t>
            </a:r>
            <a:br>
              <a:rPr lang="uk-UA" sz="6000" dirty="0"/>
            </a:br>
            <a:endParaRPr lang="en-US" sz="6000" dirty="0"/>
          </a:p>
        </p:txBody>
      </p:sp>
      <p:sp>
        <p:nvSpPr>
          <p:cNvPr id="3" name="Content Placeholder 2"/>
          <p:cNvSpPr>
            <a:spLocks noGrp="1"/>
          </p:cNvSpPr>
          <p:nvPr>
            <p:ph idx="1"/>
          </p:nvPr>
        </p:nvSpPr>
        <p:spPr>
          <a:xfrm>
            <a:off x="381000" y="2286000"/>
            <a:ext cx="23469600" cy="9372600"/>
          </a:xfrm>
        </p:spPr>
        <p:txBody>
          <a:bodyPr>
            <a:normAutofit/>
          </a:bodyPr>
          <a:lstStyle/>
          <a:p>
            <a:pPr marL="0" indent="0"/>
            <a:r>
              <a:rPr lang="ru-RU" sz="6100" b="1" dirty="0"/>
              <a:t>Приватна </a:t>
            </a:r>
            <a:r>
              <a:rPr lang="ru-RU" sz="6100" b="1" dirty="0" err="1"/>
              <a:t>власність</a:t>
            </a:r>
            <a:r>
              <a:rPr lang="ru-RU" sz="6100" b="1" dirty="0"/>
              <a:t> </a:t>
            </a:r>
            <a:r>
              <a:rPr lang="ru-RU" sz="4000" dirty="0"/>
              <a:t>(</a:t>
            </a:r>
            <a:r>
              <a:rPr lang="ru-RU" sz="4000" dirty="0" err="1"/>
              <a:t>Суб'єктами</a:t>
            </a:r>
            <a:r>
              <a:rPr lang="ru-RU" sz="4000" dirty="0"/>
              <a:t> права </a:t>
            </a:r>
            <a:r>
              <a:rPr lang="ru-RU" sz="4000" dirty="0" err="1"/>
              <a:t>приватної</a:t>
            </a:r>
            <a:r>
              <a:rPr lang="ru-RU" sz="4000" dirty="0"/>
              <a:t> </a:t>
            </a:r>
            <a:r>
              <a:rPr lang="ru-RU" sz="4000" dirty="0" err="1"/>
              <a:t>власності</a:t>
            </a:r>
            <a:r>
              <a:rPr lang="ru-RU" sz="4000" dirty="0"/>
              <a:t> є </a:t>
            </a:r>
            <a:r>
              <a:rPr lang="ru-RU" sz="4000" dirty="0" err="1"/>
              <a:t>фізичні</a:t>
            </a:r>
            <a:r>
              <a:rPr lang="ru-RU" sz="4000" dirty="0"/>
              <a:t> та </a:t>
            </a:r>
            <a:r>
              <a:rPr lang="ru-RU" sz="4000" dirty="0" err="1"/>
              <a:t>юридичні</a:t>
            </a:r>
            <a:r>
              <a:rPr lang="ru-RU" sz="4000" dirty="0"/>
              <a:t> особи. </a:t>
            </a:r>
            <a:r>
              <a:rPr lang="ru-RU" sz="4000" dirty="0" err="1"/>
              <a:t>Фізичні</a:t>
            </a:r>
            <a:r>
              <a:rPr lang="ru-RU" sz="4000" dirty="0"/>
              <a:t> та </a:t>
            </a:r>
            <a:r>
              <a:rPr lang="ru-RU" sz="4000" dirty="0" err="1"/>
              <a:t>юридичні</a:t>
            </a:r>
            <a:r>
              <a:rPr lang="ru-RU" sz="4000" dirty="0"/>
              <a:t> особи </a:t>
            </a:r>
            <a:r>
              <a:rPr lang="ru-RU" sz="4000" dirty="0" err="1"/>
              <a:t>можуть</a:t>
            </a:r>
            <a:r>
              <a:rPr lang="ru-RU" sz="4000" dirty="0"/>
              <a:t> бути </a:t>
            </a:r>
            <a:r>
              <a:rPr lang="ru-RU" sz="4000" dirty="0" err="1"/>
              <a:t>власниками</a:t>
            </a:r>
            <a:r>
              <a:rPr lang="ru-RU" sz="4000" dirty="0"/>
              <a:t> будь-</a:t>
            </a:r>
            <a:r>
              <a:rPr lang="ru-RU" sz="4000" dirty="0" err="1"/>
              <a:t>якого</a:t>
            </a:r>
            <a:r>
              <a:rPr lang="ru-RU" sz="4000" dirty="0"/>
              <a:t> майна, за </a:t>
            </a:r>
            <a:r>
              <a:rPr lang="ru-RU" sz="4000" dirty="0" err="1"/>
              <a:t>винятком</a:t>
            </a:r>
            <a:r>
              <a:rPr lang="ru-RU" sz="4000" dirty="0"/>
              <a:t> </a:t>
            </a:r>
            <a:r>
              <a:rPr lang="ru-RU" sz="4000" dirty="0" err="1"/>
              <a:t>окремих</a:t>
            </a:r>
            <a:r>
              <a:rPr lang="ru-RU" sz="4000" dirty="0"/>
              <a:t> </a:t>
            </a:r>
            <a:r>
              <a:rPr lang="ru-RU" sz="4000" dirty="0" err="1"/>
              <a:t>видів</a:t>
            </a:r>
            <a:r>
              <a:rPr lang="ru-RU" sz="4000" dirty="0"/>
              <a:t> майна, </a:t>
            </a:r>
            <a:r>
              <a:rPr lang="ru-RU" sz="4000" dirty="0" err="1"/>
              <a:t>які</a:t>
            </a:r>
            <a:r>
              <a:rPr lang="ru-RU" sz="4000" dirty="0"/>
              <a:t> </a:t>
            </a:r>
            <a:r>
              <a:rPr lang="ru-RU" sz="4000" dirty="0" err="1"/>
              <a:t>відповідно</a:t>
            </a:r>
            <a:r>
              <a:rPr lang="ru-RU" sz="4000" dirty="0"/>
              <a:t> до закону не </a:t>
            </a:r>
            <a:r>
              <a:rPr lang="ru-RU" sz="4000" dirty="0" err="1"/>
              <a:t>можуть</a:t>
            </a:r>
            <a:r>
              <a:rPr lang="ru-RU" sz="4000" dirty="0"/>
              <a:t> </a:t>
            </a:r>
            <a:r>
              <a:rPr lang="ru-RU" sz="4000" dirty="0" err="1"/>
              <a:t>їм</a:t>
            </a:r>
            <a:r>
              <a:rPr lang="ru-RU" sz="4000" dirty="0"/>
              <a:t> </a:t>
            </a:r>
            <a:r>
              <a:rPr lang="ru-RU" sz="4000" dirty="0" err="1"/>
              <a:t>належати</a:t>
            </a:r>
            <a:r>
              <a:rPr lang="ru-RU" sz="4000" dirty="0"/>
              <a:t>)</a:t>
            </a:r>
            <a:r>
              <a:rPr lang="ru-RU" sz="6100" dirty="0"/>
              <a:t>. </a:t>
            </a:r>
          </a:p>
          <a:p>
            <a:pPr marL="0" indent="0"/>
            <a:r>
              <a:rPr lang="ru-RU" dirty="0"/>
              <a:t> </a:t>
            </a:r>
            <a:r>
              <a:rPr lang="ru-RU" b="1" dirty="0" err="1"/>
              <a:t>Державна</a:t>
            </a:r>
            <a:r>
              <a:rPr lang="ru-RU" b="1" dirty="0"/>
              <a:t> </a:t>
            </a:r>
            <a:r>
              <a:rPr lang="ru-RU" b="1" dirty="0" err="1"/>
              <a:t>власність</a:t>
            </a:r>
            <a:r>
              <a:rPr lang="ru-RU" b="1" dirty="0"/>
              <a:t> </a:t>
            </a:r>
            <a:r>
              <a:rPr lang="ru-RU" sz="4000" dirty="0"/>
              <a:t>(У </a:t>
            </a:r>
            <a:r>
              <a:rPr lang="ru-RU" sz="4000" dirty="0" err="1"/>
              <a:t>державній</a:t>
            </a:r>
            <a:r>
              <a:rPr lang="ru-RU" sz="4000" dirty="0"/>
              <a:t> </a:t>
            </a:r>
            <a:r>
              <a:rPr lang="ru-RU" sz="4000" dirty="0" err="1"/>
              <a:t>власності</a:t>
            </a:r>
            <a:r>
              <a:rPr lang="ru-RU" sz="4000" dirty="0"/>
              <a:t> є </a:t>
            </a:r>
            <a:r>
              <a:rPr lang="ru-RU" sz="4000" dirty="0" err="1"/>
              <a:t>майно</a:t>
            </a:r>
            <a:r>
              <a:rPr lang="ru-RU" sz="4000" dirty="0"/>
              <a:t>, у тому </a:t>
            </a:r>
            <a:r>
              <a:rPr lang="ru-RU" sz="4000" dirty="0" err="1"/>
              <a:t>числі</a:t>
            </a:r>
            <a:r>
              <a:rPr lang="ru-RU" sz="4000" dirty="0"/>
              <a:t> </a:t>
            </a:r>
            <a:r>
              <a:rPr lang="ru-RU" sz="4000" dirty="0" err="1"/>
              <a:t>грошові</a:t>
            </a:r>
            <a:r>
              <a:rPr lang="ru-RU" sz="4000" dirty="0"/>
              <a:t> </a:t>
            </a:r>
            <a:r>
              <a:rPr lang="ru-RU" sz="4000" dirty="0" err="1"/>
              <a:t>кошти</a:t>
            </a:r>
            <a:r>
              <a:rPr lang="ru-RU" sz="4000" dirty="0"/>
              <a:t>, яке </a:t>
            </a:r>
            <a:r>
              <a:rPr lang="ru-RU" sz="4000" dirty="0" err="1"/>
              <a:t>належить</a:t>
            </a:r>
            <a:r>
              <a:rPr lang="ru-RU" sz="4000" dirty="0"/>
              <a:t> </a:t>
            </a:r>
            <a:r>
              <a:rPr lang="ru-RU" sz="4000" dirty="0" err="1"/>
              <a:t>державі</a:t>
            </a:r>
            <a:r>
              <a:rPr lang="ru-RU" sz="4000" dirty="0"/>
              <a:t> </a:t>
            </a:r>
            <a:r>
              <a:rPr lang="ru-RU" sz="4000" dirty="0" err="1"/>
              <a:t>Україна</a:t>
            </a:r>
            <a:r>
              <a:rPr lang="ru-RU" sz="4000" dirty="0"/>
              <a:t>. </a:t>
            </a:r>
            <a:r>
              <a:rPr lang="ru-RU" sz="4000" dirty="0" err="1"/>
              <a:t>Від</a:t>
            </a:r>
            <a:r>
              <a:rPr lang="ru-RU" sz="4000" dirty="0"/>
              <a:t> </a:t>
            </a:r>
            <a:r>
              <a:rPr lang="ru-RU" sz="4000" dirty="0" err="1"/>
              <a:t>імені</a:t>
            </a:r>
            <a:r>
              <a:rPr lang="ru-RU" sz="4000" dirty="0"/>
              <a:t> та в </a:t>
            </a:r>
            <a:r>
              <a:rPr lang="ru-RU" sz="4000" dirty="0" err="1"/>
              <a:t>інтересах</a:t>
            </a:r>
            <a:r>
              <a:rPr lang="ru-RU" sz="4000" dirty="0"/>
              <a:t> </a:t>
            </a:r>
            <a:r>
              <a:rPr lang="ru-RU" sz="4000" dirty="0" err="1"/>
              <a:t>держави</a:t>
            </a:r>
            <a:r>
              <a:rPr lang="ru-RU" sz="4000" dirty="0"/>
              <a:t> </a:t>
            </a:r>
            <a:r>
              <a:rPr lang="ru-RU" sz="4000" dirty="0" err="1"/>
              <a:t>Україна</a:t>
            </a:r>
            <a:r>
              <a:rPr lang="ru-RU" sz="4000" dirty="0"/>
              <a:t> право </a:t>
            </a:r>
            <a:r>
              <a:rPr lang="ru-RU" sz="4000" dirty="0" err="1"/>
              <a:t>власності</a:t>
            </a:r>
            <a:r>
              <a:rPr lang="ru-RU" sz="4000" dirty="0"/>
              <a:t> </a:t>
            </a:r>
            <a:r>
              <a:rPr lang="ru-RU" sz="4000" dirty="0" err="1"/>
              <a:t>здійснюють</a:t>
            </a:r>
            <a:r>
              <a:rPr lang="ru-RU" sz="4000" dirty="0"/>
              <a:t> </a:t>
            </a:r>
            <a:r>
              <a:rPr lang="ru-RU" sz="4000" dirty="0" err="1"/>
              <a:t>відповідно</a:t>
            </a:r>
            <a:r>
              <a:rPr lang="ru-RU" sz="4000" dirty="0"/>
              <a:t> </a:t>
            </a:r>
            <a:r>
              <a:rPr lang="ru-RU" sz="4000" dirty="0" err="1"/>
              <a:t>органи</a:t>
            </a:r>
            <a:r>
              <a:rPr lang="ru-RU" sz="4000" dirty="0"/>
              <a:t> </a:t>
            </a:r>
            <a:r>
              <a:rPr lang="ru-RU" sz="4000" dirty="0" err="1"/>
              <a:t>державної</a:t>
            </a:r>
            <a:r>
              <a:rPr lang="ru-RU" sz="4000" dirty="0"/>
              <a:t> </a:t>
            </a:r>
            <a:r>
              <a:rPr lang="ru-RU" sz="4000" dirty="0" err="1"/>
              <a:t>влади</a:t>
            </a:r>
            <a:r>
              <a:rPr lang="ru-RU" sz="4000" dirty="0"/>
              <a:t>). </a:t>
            </a:r>
          </a:p>
          <a:p>
            <a:pPr marL="0" indent="0"/>
            <a:r>
              <a:rPr lang="ru-RU" dirty="0"/>
              <a:t> </a:t>
            </a:r>
            <a:r>
              <a:rPr lang="ru-RU" b="1" dirty="0" err="1"/>
              <a:t>Комунальна</a:t>
            </a:r>
            <a:r>
              <a:rPr lang="ru-RU" b="1" dirty="0"/>
              <a:t> </a:t>
            </a:r>
            <a:r>
              <a:rPr lang="ru-RU" b="1" dirty="0" err="1"/>
              <a:t>власність</a:t>
            </a:r>
            <a:r>
              <a:rPr lang="ru-RU" b="1" dirty="0"/>
              <a:t> </a:t>
            </a:r>
            <a:r>
              <a:rPr lang="ru-RU" sz="4000" dirty="0"/>
              <a:t>(У </a:t>
            </a:r>
            <a:r>
              <a:rPr lang="ru-RU" sz="4000" dirty="0" err="1"/>
              <a:t>комунальній</a:t>
            </a:r>
            <a:r>
              <a:rPr lang="ru-RU" sz="4000" dirty="0"/>
              <a:t> </a:t>
            </a:r>
            <a:r>
              <a:rPr lang="ru-RU" sz="4000" dirty="0" err="1"/>
              <a:t>власності</a:t>
            </a:r>
            <a:r>
              <a:rPr lang="ru-RU" sz="4000" dirty="0"/>
              <a:t> є </a:t>
            </a:r>
            <a:r>
              <a:rPr lang="ru-RU" sz="4000" dirty="0" err="1"/>
              <a:t>майно</a:t>
            </a:r>
            <a:r>
              <a:rPr lang="ru-RU" sz="4000" dirty="0"/>
              <a:t>, у тому </a:t>
            </a:r>
            <a:r>
              <a:rPr lang="ru-RU" sz="4000" dirty="0" err="1"/>
              <a:t>числі</a:t>
            </a:r>
            <a:r>
              <a:rPr lang="ru-RU" sz="4000" dirty="0"/>
              <a:t> </a:t>
            </a:r>
            <a:r>
              <a:rPr lang="ru-RU" sz="4000" dirty="0" err="1"/>
              <a:t>грошові</a:t>
            </a:r>
            <a:r>
              <a:rPr lang="ru-RU" sz="4000" dirty="0"/>
              <a:t> </a:t>
            </a:r>
            <a:r>
              <a:rPr lang="ru-RU" sz="4000" dirty="0" err="1"/>
              <a:t>кошти</a:t>
            </a:r>
            <a:r>
              <a:rPr lang="ru-RU" sz="4000" dirty="0"/>
              <a:t>, яке </a:t>
            </a:r>
            <a:r>
              <a:rPr lang="ru-RU" sz="4000" dirty="0" err="1"/>
              <a:t>належить</a:t>
            </a:r>
            <a:r>
              <a:rPr lang="ru-RU" sz="4000" dirty="0"/>
              <a:t> </a:t>
            </a:r>
            <a:r>
              <a:rPr lang="ru-RU" sz="4000" dirty="0" err="1"/>
              <a:t>територіальній</a:t>
            </a:r>
            <a:r>
              <a:rPr lang="ru-RU" sz="4000" dirty="0"/>
              <a:t> </a:t>
            </a:r>
            <a:r>
              <a:rPr lang="ru-RU" sz="4000" dirty="0" err="1"/>
              <a:t>громаді.Управління</a:t>
            </a:r>
            <a:r>
              <a:rPr lang="ru-RU" sz="4000" dirty="0"/>
              <a:t> </a:t>
            </a:r>
            <a:r>
              <a:rPr lang="ru-RU" sz="4000" dirty="0" err="1"/>
              <a:t>майном</a:t>
            </a:r>
            <a:r>
              <a:rPr lang="ru-RU" sz="4000" dirty="0"/>
              <a:t>, </a:t>
            </a:r>
            <a:r>
              <a:rPr lang="ru-RU" sz="4000" dirty="0" err="1"/>
              <a:t>що</a:t>
            </a:r>
            <a:r>
              <a:rPr lang="ru-RU" sz="4000" dirty="0"/>
              <a:t> є у </a:t>
            </a:r>
            <a:r>
              <a:rPr lang="ru-RU" sz="4000" dirty="0" err="1"/>
              <a:t>комунальній</a:t>
            </a:r>
            <a:r>
              <a:rPr lang="ru-RU" sz="4000" dirty="0"/>
              <a:t> </a:t>
            </a:r>
            <a:r>
              <a:rPr lang="ru-RU" sz="4000" dirty="0" err="1"/>
              <a:t>власності</a:t>
            </a:r>
            <a:r>
              <a:rPr lang="ru-RU" sz="4000" dirty="0"/>
              <a:t>, </a:t>
            </a:r>
            <a:r>
              <a:rPr lang="ru-RU" sz="4000" dirty="0" err="1"/>
              <a:t>здійснюють</a:t>
            </a:r>
            <a:r>
              <a:rPr lang="ru-RU" sz="4000" dirty="0"/>
              <a:t> </a:t>
            </a:r>
            <a:r>
              <a:rPr lang="ru-RU" sz="4000" dirty="0" err="1"/>
              <a:t>безпосередньо</a:t>
            </a:r>
            <a:r>
              <a:rPr lang="ru-RU" sz="4000" dirty="0"/>
              <a:t> </a:t>
            </a:r>
            <a:r>
              <a:rPr lang="ru-RU" sz="4000" dirty="0" err="1"/>
              <a:t>територіальна</a:t>
            </a:r>
            <a:r>
              <a:rPr lang="ru-RU" sz="4000" dirty="0"/>
              <a:t> громада та </a:t>
            </a:r>
            <a:r>
              <a:rPr lang="ru-RU" sz="4000" dirty="0" err="1"/>
              <a:t>утворені</a:t>
            </a:r>
            <a:r>
              <a:rPr lang="ru-RU" sz="4000" dirty="0"/>
              <a:t> нею </a:t>
            </a:r>
            <a:r>
              <a:rPr lang="ru-RU" sz="4000" dirty="0" err="1"/>
              <a:t>органи</a:t>
            </a:r>
            <a:r>
              <a:rPr lang="ru-RU" sz="4000" dirty="0"/>
              <a:t> </a:t>
            </a:r>
            <a:r>
              <a:rPr lang="ru-RU" sz="4000" dirty="0" err="1"/>
              <a:t>місцевого</a:t>
            </a:r>
            <a:r>
              <a:rPr lang="ru-RU" sz="4000" dirty="0"/>
              <a:t> </a:t>
            </a:r>
            <a:r>
              <a:rPr lang="ru-RU" sz="4000" dirty="0" err="1"/>
              <a:t>самоврядування</a:t>
            </a:r>
            <a:r>
              <a:rPr lang="ru-RU" sz="4000" dirty="0"/>
              <a:t>). </a:t>
            </a:r>
          </a:p>
          <a:p>
            <a:pPr marL="0" indent="0"/>
            <a:endParaRPr lang="ru-RU" dirty="0"/>
          </a:p>
        </p:txBody>
      </p:sp>
    </p:spTree>
    <p:extLst>
      <p:ext uri="{BB962C8B-B14F-4D97-AF65-F5344CB8AC3E}">
        <p14:creationId xmlns:p14="http://schemas.microsoft.com/office/powerpoint/2010/main" val="588105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93076B7-C07C-416C-B3BD-13365AD6DB1F}"/>
              </a:ext>
            </a:extLst>
          </p:cNvPr>
          <p:cNvPicPr>
            <a:picLocks noGrp="1" noChangeAspect="1"/>
          </p:cNvPicPr>
          <p:nvPr>
            <p:ph idx="1"/>
          </p:nvPr>
        </p:nvPicPr>
        <p:blipFill>
          <a:blip r:embed="rId2"/>
          <a:stretch>
            <a:fillRect/>
          </a:stretch>
        </p:blipFill>
        <p:spPr>
          <a:xfrm>
            <a:off x="1286934" y="2310255"/>
            <a:ext cx="21810132" cy="9095490"/>
          </a:xfrm>
          <a:prstGeom prst="rect">
            <a:avLst/>
          </a:prstGeom>
        </p:spPr>
      </p:pic>
    </p:spTree>
    <p:extLst>
      <p:ext uri="{BB962C8B-B14F-4D97-AF65-F5344CB8AC3E}">
        <p14:creationId xmlns:p14="http://schemas.microsoft.com/office/powerpoint/2010/main" val="3657787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MR PPT Widescreen Template 08-07-2019.potx" id="{CF25E1E7-95D1-4600-8A2E-9C7FC90984F1}" vid="{0A0A3E5A-1FBF-422F-AF90-9E6A009250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1556</Words>
  <Application>Microsoft Office PowerPoint</Application>
  <PresentationFormat>Произвольный</PresentationFormat>
  <Paragraphs>162</Paragraphs>
  <Slides>16</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Verdana</vt:lpstr>
      <vt:lpstr>Wingdings</vt:lpstr>
      <vt:lpstr>Office Theme</vt:lpstr>
      <vt:lpstr>Презентация PowerPoint</vt:lpstr>
      <vt:lpstr>Стан сучасної генерації України</vt:lpstr>
      <vt:lpstr>ОСНОВНІ ХАРАКТЕРИСТИКИ SMR 160.</vt:lpstr>
      <vt:lpstr>Безпека по над усе.</vt:lpstr>
      <vt:lpstr>Проектні основи</vt:lpstr>
      <vt:lpstr> Угода про партнерство</vt:lpstr>
      <vt:lpstr>Закон України «Про використання ядерної енергії та радіаційну безпеку»</vt:lpstr>
      <vt:lpstr> Право власності в України </vt:lpstr>
      <vt:lpstr>Презентация PowerPoint</vt:lpstr>
      <vt:lpstr>Форми залучення інвестицій</vt:lpstr>
      <vt:lpstr>   Закон України «Про державно-приватне партнерство» </vt:lpstr>
      <vt:lpstr> Закон України «Про державно-приватне партнерство» </vt:lpstr>
      <vt:lpstr> Закон України «Про державно-приватне партнерство» </vt:lpstr>
      <vt:lpstr> Закон України «Про державно-приватне партнерство» </vt:lpstr>
      <vt:lpstr>Висновки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Maksym Pyshnyy</dc:creator>
  <cp:lastModifiedBy>Maksym Pyshnyy</cp:lastModifiedBy>
  <cp:revision>13</cp:revision>
  <cp:lastPrinted>2019-11-05T14:32:56Z</cp:lastPrinted>
  <dcterms:created xsi:type="dcterms:W3CDTF">2019-11-04T07:32:36Z</dcterms:created>
  <dcterms:modified xsi:type="dcterms:W3CDTF">2019-11-06T04:32:38Z</dcterms:modified>
</cp:coreProperties>
</file>