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34" r:id="rId3"/>
    <p:sldId id="365" r:id="rId4"/>
    <p:sldId id="331" r:id="rId5"/>
    <p:sldId id="379" r:id="rId6"/>
    <p:sldId id="380" r:id="rId7"/>
    <p:sldId id="381" r:id="rId8"/>
    <p:sldId id="274" r:id="rId9"/>
    <p:sldId id="372" r:id="rId10"/>
    <p:sldId id="375" r:id="rId11"/>
    <p:sldId id="376" r:id="rId12"/>
    <p:sldId id="366" r:id="rId13"/>
    <p:sldId id="259" r:id="rId14"/>
    <p:sldId id="382" r:id="rId15"/>
    <p:sldId id="367" r:id="rId16"/>
    <p:sldId id="368" r:id="rId17"/>
    <p:sldId id="373" r:id="rId18"/>
    <p:sldId id="369" r:id="rId19"/>
    <p:sldId id="258" r:id="rId20"/>
    <p:sldId id="305" r:id="rId21"/>
    <p:sldId id="370" r:id="rId22"/>
    <p:sldId id="374" r:id="rId23"/>
    <p:sldId id="383" r:id="rId24"/>
    <p:sldId id="377" r:id="rId25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7A8"/>
    <a:srgbClr val="93B850"/>
    <a:srgbClr val="3D9FAC"/>
    <a:srgbClr val="5B4470"/>
    <a:srgbClr val="BC362D"/>
    <a:srgbClr val="F09C2A"/>
    <a:srgbClr val="2BA388"/>
    <a:srgbClr val="9CBE5F"/>
    <a:srgbClr val="3382BA"/>
    <a:srgbClr val="FFC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8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738" y="7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1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90-4F52-9D04-751A17B4A4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90-4F52-9D04-751A17B4A4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90-4F52-9D04-751A17B4A4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90-4F52-9D04-751A17B4A4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90-4F52-9D04-751A17B4A4D8}"/>
              </c:ext>
            </c:extLst>
          </c:dPt>
          <c:cat>
            <c:strRef>
              <c:f>Sheet1!$A$2:$A$6</c:f>
              <c:strCache>
                <c:ptCount val="5"/>
                <c:pt idx="0">
                  <c:v>1st</c:v>
                </c:pt>
                <c:pt idx="1">
                  <c:v>2nd</c:v>
                </c:pt>
                <c:pt idx="2">
                  <c:v>3rd</c:v>
                </c:pt>
                <c:pt idx="3">
                  <c:v>4th</c:v>
                </c:pt>
                <c:pt idx="4">
                  <c:v>5th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0.16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90-4F52-9D04-751A17B4A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B8-423E-B2BE-57E04E4F8A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B8-423E-B2BE-57E04E4F8A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B8-423E-B2BE-57E04E4F8A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B8-423E-B2BE-57E04E4F8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213932288"/>
        <c:axId val="213938176"/>
      </c:barChart>
      <c:catAx>
        <c:axId val="213932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938176"/>
        <c:crosses val="autoZero"/>
        <c:auto val="1"/>
        <c:lblAlgn val="ctr"/>
        <c:lblOffset val="100"/>
        <c:noMultiLvlLbl val="0"/>
      </c:catAx>
      <c:valAx>
        <c:axId val="213938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932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8A-4E71-8144-77BE3408E6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8A-4E71-8144-77BE3408E6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8A-4E71-8144-77BE3408E61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8A-4E71-8144-77BE3408E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213321216"/>
        <c:axId val="213322752"/>
      </c:barChart>
      <c:catAx>
        <c:axId val="213321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322752"/>
        <c:crosses val="autoZero"/>
        <c:auto val="1"/>
        <c:lblAlgn val="ctr"/>
        <c:lblOffset val="100"/>
        <c:noMultiLvlLbl val="0"/>
      </c:catAx>
      <c:valAx>
        <c:axId val="21332275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32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C1735-BAB4-4714-8705-D1DF8B0420BE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AE692-284F-4FF0-8422-AD7D3BAEF799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9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placeholder icon to add your image.</a:t>
            </a:r>
            <a:r>
              <a:rPr lang="en-US" baseline="0" dirty="0"/>
              <a:t> After that </a:t>
            </a:r>
            <a:r>
              <a:rPr lang="en-US" b="1" baseline="0" dirty="0"/>
              <a:t>Right Click </a:t>
            </a:r>
            <a:r>
              <a:rPr lang="en-US" baseline="0" dirty="0"/>
              <a:t>on the image and choose -&gt; </a:t>
            </a:r>
            <a:r>
              <a:rPr lang="en-US" b="1" baseline="0" dirty="0"/>
              <a:t>Send to Back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AE692-284F-4FF0-8422-AD7D3BAEF7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5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AE692-284F-4FF0-8422-AD7D3BAEF7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AE692-284F-4FF0-8422-AD7D3BAEF7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6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flasks are editable charts. To edit click</a:t>
            </a:r>
            <a:r>
              <a:rPr lang="en-US" baseline="0" dirty="0"/>
              <a:t> it active and go to </a:t>
            </a:r>
            <a:r>
              <a:rPr lang="en-US" b="1" baseline="0" dirty="0"/>
              <a:t>Design</a:t>
            </a:r>
            <a:r>
              <a:rPr lang="en-US" baseline="0" dirty="0"/>
              <a:t> -&gt; </a:t>
            </a:r>
            <a:r>
              <a:rPr lang="en-US" b="1" baseline="0" dirty="0"/>
              <a:t>Edit Data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7AE692-284F-4FF0-8422-AD7D3BAEF7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6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826545"/>
            <a:ext cx="13716000" cy="153590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362450"/>
            <a:ext cx="13716000" cy="63579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9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152900" y="3219450"/>
            <a:ext cx="3600450" cy="4572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43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19300"/>
            <a:ext cx="18288000" cy="4629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8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57300" y="2628900"/>
            <a:ext cx="3790950" cy="51816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3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1257300" y="2132013"/>
            <a:ext cx="3467100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359400" y="2132010"/>
            <a:ext cx="3454400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9474200" y="2132007"/>
            <a:ext cx="3448050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13582650" y="2132004"/>
            <a:ext cx="3448050" cy="39068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35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766570" y="2824159"/>
            <a:ext cx="4330700" cy="467836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7059930" y="2824159"/>
            <a:ext cx="4330700" cy="467836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2353290" y="2824159"/>
            <a:ext cx="4330700" cy="46783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26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7132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53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85950" y="1676400"/>
            <a:ext cx="3867150" cy="50101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372100" y="4381500"/>
            <a:ext cx="1790700" cy="266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9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8288000" cy="603885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362700" y="2933700"/>
            <a:ext cx="5486400" cy="3333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77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14784" y="5562600"/>
            <a:ext cx="3295265" cy="32956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905884" y="4457700"/>
            <a:ext cx="3295265" cy="32956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706484" y="3181350"/>
            <a:ext cx="3295265" cy="32956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4459334" y="571500"/>
            <a:ext cx="3295265" cy="32956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27813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4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620000" y="190500"/>
            <a:ext cx="9756775" cy="647353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620000" y="6877050"/>
            <a:ext cx="3127375" cy="24003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0934700" y="6877050"/>
            <a:ext cx="3127375" cy="24003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4249400" y="6877050"/>
            <a:ext cx="3127375" cy="2400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6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676650" cy="340995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353300" y="0"/>
            <a:ext cx="3676650" cy="340995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4706600" y="0"/>
            <a:ext cx="3581400" cy="340995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3676650" y="3409950"/>
            <a:ext cx="3676650" cy="34099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11029950" y="3409950"/>
            <a:ext cx="3676650" cy="340995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0" y="6819900"/>
            <a:ext cx="3676650" cy="34671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5"/>
          <p:cNvSpPr>
            <a:spLocks noGrp="1"/>
          </p:cNvSpPr>
          <p:nvPr>
            <p:ph type="pic" sz="quarter" idx="19"/>
          </p:nvPr>
        </p:nvSpPr>
        <p:spPr>
          <a:xfrm>
            <a:off x="7353300" y="6819900"/>
            <a:ext cx="3676650" cy="34671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7"/>
          <p:cNvSpPr>
            <a:spLocks noGrp="1"/>
          </p:cNvSpPr>
          <p:nvPr>
            <p:ph type="pic" sz="quarter" idx="20"/>
          </p:nvPr>
        </p:nvSpPr>
        <p:spPr>
          <a:xfrm>
            <a:off x="14706600" y="6819900"/>
            <a:ext cx="3581400" cy="3467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1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8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90550" y="2857500"/>
            <a:ext cx="8210550" cy="4705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658100" y="3619500"/>
            <a:ext cx="3048000" cy="44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87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57900" y="0"/>
            <a:ext cx="611505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172950" y="0"/>
            <a:ext cx="6115050" cy="10287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57900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32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64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4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3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49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3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2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84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953250" y="6553200"/>
            <a:ext cx="3695700" cy="2476500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84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sers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333500" y="3048000"/>
            <a:ext cx="687705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0057130" y="3048000"/>
            <a:ext cx="687705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5850" y="2571750"/>
            <a:ext cx="8458200" cy="4781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98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9"/>
            <a:ext cx="15773400" cy="84296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www.domain.com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5E218FF-4BA7-4265-ACB0-1BCFECF4FD34}" type="slidenum">
              <a:rPr lang="en-US" smtClean="0"/>
              <a:t>‹№›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57300" y="1123950"/>
            <a:ext cx="15773400" cy="62865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639550" y="5905496"/>
            <a:ext cx="5276850" cy="3733800"/>
            <a:chOff x="971550" y="2247900"/>
            <a:chExt cx="5276850" cy="3733800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6305550" y="5905498"/>
            <a:ext cx="5276850" cy="3733800"/>
            <a:chOff x="971550" y="2247900"/>
            <a:chExt cx="5276850" cy="373380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971550" y="5905500"/>
            <a:ext cx="5276850" cy="3733800"/>
            <a:chOff x="971550" y="2247900"/>
            <a:chExt cx="5276850" cy="37338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1639550" y="2171698"/>
            <a:ext cx="5276850" cy="3733800"/>
            <a:chOff x="971550" y="2247900"/>
            <a:chExt cx="5276850" cy="3733800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6305550" y="2171699"/>
            <a:ext cx="5276850" cy="3733800"/>
            <a:chOff x="971550" y="2247900"/>
            <a:chExt cx="5276850" cy="3733800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 userDrawn="1"/>
        </p:nvGrpSpPr>
        <p:grpSpPr>
          <a:xfrm>
            <a:off x="971550" y="2171700"/>
            <a:ext cx="5276850" cy="3733800"/>
            <a:chOff x="971550" y="2247900"/>
            <a:chExt cx="5276850" cy="3733800"/>
          </a:xfrm>
        </p:grpSpPr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04826" y="3724276"/>
              <a:ext cx="3276602" cy="3238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19200" y="5637029"/>
              <a:ext cx="5029200" cy="344671"/>
            </a:xfrm>
            <a:prstGeom prst="rect">
              <a:avLst/>
            </a:prstGeom>
          </p:spPr>
        </p:pic>
      </p:grpSp>
      <p:sp>
        <p:nvSpPr>
          <p:cNvPr id="26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1447800" y="5905500"/>
            <a:ext cx="48006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781800" y="5905500"/>
            <a:ext cx="48006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12115800" y="5905500"/>
            <a:ext cx="48006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2115800" y="2171700"/>
            <a:ext cx="48006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781800" y="2171700"/>
            <a:ext cx="4800600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1447800" y="2171700"/>
            <a:ext cx="4800600" cy="3200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9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6402050" y="9661743"/>
            <a:ext cx="74295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77E653D-B3FC-4C9C-BF8A-50E2DC340816}" type="slidenum">
              <a:rPr lang="en-US" sz="2000" smtClean="0">
                <a:solidFill>
                  <a:schemeClr val="bg1">
                    <a:lumMod val="65000"/>
                  </a:schemeClr>
                </a:solidFill>
              </a:rPr>
              <a:pPr algn="ctr"/>
              <a:t>‹№›</a:t>
            </a:fld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350" y="9505950"/>
            <a:ext cx="164973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838200" y="964948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 dirty="0">
                <a:solidFill>
                  <a:schemeClr val="accent4"/>
                </a:solidFill>
              </a:rPr>
              <a:t>Solutions</a:t>
            </a:r>
            <a:endParaRPr lang="en-US" sz="2400" b="0" spc="0" dirty="0">
              <a:solidFill>
                <a:schemeClr val="accent4"/>
              </a:solidFill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 userDrawn="1"/>
        </p:nvSpPr>
        <p:spPr>
          <a:xfrm>
            <a:off x="17164050" y="9692848"/>
            <a:ext cx="182880" cy="34747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hlinkClick r:id="" action="ppaction://hlinkshowjump?jump=previousslide"/>
          </p:cNvPr>
          <p:cNvSpPr/>
          <p:nvPr userDrawn="1"/>
        </p:nvSpPr>
        <p:spPr>
          <a:xfrm flipH="1">
            <a:off x="16200120" y="9692848"/>
            <a:ext cx="182880" cy="347472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467600" y="970663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spc="0" dirty="0">
                <a:solidFill>
                  <a:schemeClr val="bg1">
                    <a:lumMod val="65000"/>
                  </a:schemeClr>
                </a:solidFill>
              </a:rPr>
              <a:t>www.domain.com</a:t>
            </a:r>
          </a:p>
        </p:txBody>
      </p:sp>
    </p:spTree>
    <p:extLst>
      <p:ext uri="{BB962C8B-B14F-4D97-AF65-F5344CB8AC3E}">
        <p14:creationId xmlns:p14="http://schemas.microsoft.com/office/powerpoint/2010/main" val="16100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9" r:id="rId7"/>
    <p:sldLayoutId id="2147483684" r:id="rId8"/>
    <p:sldLayoutId id="2147483681" r:id="rId9"/>
    <p:sldLayoutId id="2147483678" r:id="rId10"/>
    <p:sldLayoutId id="2147483677" r:id="rId11"/>
    <p:sldLayoutId id="2147483675" r:id="rId12"/>
    <p:sldLayoutId id="2147483674" r:id="rId13"/>
    <p:sldLayoutId id="2147483673" r:id="rId14"/>
    <p:sldLayoutId id="2147483667" r:id="rId15"/>
    <p:sldLayoutId id="2147483690" r:id="rId16"/>
    <p:sldLayoutId id="2147483687" r:id="rId17"/>
    <p:sldLayoutId id="2147483686" r:id="rId18"/>
    <p:sldLayoutId id="2147483683" r:id="rId19"/>
    <p:sldLayoutId id="2147483682" r:id="rId20"/>
    <p:sldLayoutId id="2147483680" r:id="rId21"/>
    <p:sldLayoutId id="2147483679" r:id="rId22"/>
    <p:sldLayoutId id="2147483676" r:id="rId23"/>
    <p:sldLayoutId id="2147483688" r:id="rId24"/>
    <p:sldLayoutId id="2147483685" r:id="rId25"/>
    <p:sldLayoutId id="2147483672" r:id="rId26"/>
    <p:sldLayoutId id="2147483668" r:id="rId27"/>
    <p:sldLayoutId id="2147483669" r:id="rId28"/>
    <p:sldLayoutId id="2147483670" r:id="rId29"/>
    <p:sldLayoutId id="2147483671" r:id="rId30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chart" Target="../charts/chart2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01563" y="1008084"/>
            <a:ext cx="13239180" cy="348554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Внесок атомної енергетики у досягнення цілей сталого розвитку та створення нових робочих місць</a:t>
            </a:r>
            <a:endParaRPr lang="uk-UA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62357" y="5713034"/>
            <a:ext cx="8249186" cy="928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Данило Лавренов – виконавчий секретар Українського ядерного товариства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01563" y="4857415"/>
            <a:ext cx="13428245" cy="243974"/>
            <a:chOff x="2571750" y="1828800"/>
            <a:chExt cx="13430250" cy="209550"/>
          </a:xfrm>
        </p:grpSpPr>
        <p:sp>
          <p:nvSpPr>
            <p:cNvPr id="17" name="Rectangle 16"/>
            <p:cNvSpPr/>
            <p:nvPr/>
          </p:nvSpPr>
          <p:spPr>
            <a:xfrm>
              <a:off x="2571750" y="1828800"/>
              <a:ext cx="2686050" cy="2095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57800" y="1828800"/>
              <a:ext cx="2686050" cy="2095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943850" y="1828800"/>
              <a:ext cx="2686050" cy="209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29900" y="1828800"/>
              <a:ext cx="2686050" cy="2095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315950" y="1828800"/>
              <a:ext cx="2686050" cy="2095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ubtitle 2"/>
          <p:cNvSpPr txBox="1">
            <a:spLocks/>
          </p:cNvSpPr>
          <p:nvPr/>
        </p:nvSpPr>
        <p:spPr>
          <a:xfrm>
            <a:off x="11613984" y="7441227"/>
            <a:ext cx="5419982" cy="2538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День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атомної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енергетики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листопада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р.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м.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610" y="201134"/>
            <a:ext cx="2319957" cy="231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Нові робочі місця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359789" y="2774839"/>
            <a:ext cx="1453860" cy="1016111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786757" y="4789849"/>
            <a:ext cx="1026892" cy="12572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840627" y="6212120"/>
            <a:ext cx="973022" cy="129997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796857" y="8039100"/>
            <a:ext cx="1016792" cy="325521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280296" y="2754546"/>
            <a:ext cx="1000497" cy="1036404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885422" y="2410225"/>
            <a:ext cx="3096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років</a:t>
            </a:r>
            <a:endParaRPr lang="en-US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85422" y="4477659"/>
            <a:ext cx="3096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років</a:t>
            </a:r>
            <a:endParaRPr lang="en-US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280296" y="4764321"/>
            <a:ext cx="1000499" cy="174713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280296" y="6212120"/>
            <a:ext cx="1000497" cy="174716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857220" y="6086905"/>
            <a:ext cx="3096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10 років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85422" y="8110705"/>
            <a:ext cx="3096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орієнтовно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років</a:t>
            </a:r>
            <a:endParaRPr lang="en-US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341257" y="8394855"/>
            <a:ext cx="938902" cy="1494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2137919" y="2613256"/>
            <a:ext cx="304800" cy="3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2137919" y="4634234"/>
            <a:ext cx="304800" cy="30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2137919" y="6212120"/>
            <a:ext cx="304800" cy="3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2137919" y="8243949"/>
            <a:ext cx="304800" cy="3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38780" y="2105425"/>
            <a:ext cx="30960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тис.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робочих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місць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протягом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будівництва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38779" y="3989788"/>
            <a:ext cx="36318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тис. робочих місць протягом експлуатації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8779" y="5874151"/>
            <a:ext cx="38719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тис. робочих місць протягом виведення з експлуатації</a:t>
            </a:r>
            <a:endParaRPr lang="en-US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38780" y="7758513"/>
            <a:ext cx="38719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тис. робочих місць на рік, зайнятих управлінням РАВ</a:t>
            </a:r>
            <a:endParaRPr lang="en-US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924143" y="2511740"/>
            <a:ext cx="304800" cy="30480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68136" y="4634234"/>
            <a:ext cx="304800" cy="304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668136" y="6212120"/>
            <a:ext cx="304800" cy="30480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668136" y="8243949"/>
            <a:ext cx="304800" cy="304800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386659" y="1390877"/>
            <a:ext cx="142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років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75574" y="905096"/>
            <a:ext cx="175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тис. робочих місць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8" name="Chart 47"/>
          <p:cNvGraphicFramePr/>
          <p:nvPr>
            <p:extLst/>
          </p:nvPr>
        </p:nvGraphicFramePr>
        <p:xfrm>
          <a:off x="8865918" y="2434510"/>
          <a:ext cx="2857500" cy="629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" name="Freeform 49"/>
          <p:cNvSpPr/>
          <p:nvPr/>
        </p:nvSpPr>
        <p:spPr>
          <a:xfrm>
            <a:off x="9249615" y="2282110"/>
            <a:ext cx="2076450" cy="7200900"/>
          </a:xfrm>
          <a:custGeom>
            <a:avLst/>
            <a:gdLst>
              <a:gd name="connsiteX0" fmla="*/ 63501 w 2076450"/>
              <a:gd name="connsiteY0" fmla="*/ 0 h 7200900"/>
              <a:gd name="connsiteX1" fmla="*/ 2012949 w 2076450"/>
              <a:gd name="connsiteY1" fmla="*/ 0 h 7200900"/>
              <a:gd name="connsiteX2" fmla="*/ 2076450 w 2076450"/>
              <a:gd name="connsiteY2" fmla="*/ 63501 h 7200900"/>
              <a:gd name="connsiteX3" fmla="*/ 2076450 w 2076450"/>
              <a:gd name="connsiteY3" fmla="*/ 317499 h 7200900"/>
              <a:gd name="connsiteX4" fmla="*/ 2012949 w 2076450"/>
              <a:gd name="connsiteY4" fmla="*/ 381000 h 7200900"/>
              <a:gd name="connsiteX5" fmla="*/ 1847850 w 2076450"/>
              <a:gd name="connsiteY5" fmla="*/ 381000 h 7200900"/>
              <a:gd name="connsiteX6" fmla="*/ 1847850 w 2076450"/>
              <a:gd name="connsiteY6" fmla="*/ 5505450 h 7200900"/>
              <a:gd name="connsiteX7" fmla="*/ 1847850 w 2076450"/>
              <a:gd name="connsiteY7" fmla="*/ 5657850 h 7200900"/>
              <a:gd name="connsiteX8" fmla="*/ 1847850 w 2076450"/>
              <a:gd name="connsiteY8" fmla="*/ 6353175 h 7200900"/>
              <a:gd name="connsiteX9" fmla="*/ 1038225 w 2076450"/>
              <a:gd name="connsiteY9" fmla="*/ 7200900 h 7200900"/>
              <a:gd name="connsiteX10" fmla="*/ 228600 w 2076450"/>
              <a:gd name="connsiteY10" fmla="*/ 6353175 h 7200900"/>
              <a:gd name="connsiteX11" fmla="*/ 228600 w 2076450"/>
              <a:gd name="connsiteY11" fmla="*/ 5657850 h 7200900"/>
              <a:gd name="connsiteX12" fmla="*/ 228600 w 2076450"/>
              <a:gd name="connsiteY12" fmla="*/ 5505450 h 7200900"/>
              <a:gd name="connsiteX13" fmla="*/ 228600 w 2076450"/>
              <a:gd name="connsiteY13" fmla="*/ 381000 h 7200900"/>
              <a:gd name="connsiteX14" fmla="*/ 63501 w 2076450"/>
              <a:gd name="connsiteY14" fmla="*/ 381000 h 7200900"/>
              <a:gd name="connsiteX15" fmla="*/ 0 w 2076450"/>
              <a:gd name="connsiteY15" fmla="*/ 317499 h 7200900"/>
              <a:gd name="connsiteX16" fmla="*/ 0 w 2076450"/>
              <a:gd name="connsiteY16" fmla="*/ 63501 h 7200900"/>
              <a:gd name="connsiteX17" fmla="*/ 63501 w 2076450"/>
              <a:gd name="connsiteY17" fmla="*/ 0 h 720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76450" h="7200900">
                <a:moveTo>
                  <a:pt x="63501" y="0"/>
                </a:moveTo>
                <a:lnTo>
                  <a:pt x="2012949" y="0"/>
                </a:lnTo>
                <a:cubicBezTo>
                  <a:pt x="2048020" y="0"/>
                  <a:pt x="2076450" y="28430"/>
                  <a:pt x="2076450" y="63501"/>
                </a:cubicBezTo>
                <a:lnTo>
                  <a:pt x="2076450" y="317499"/>
                </a:lnTo>
                <a:cubicBezTo>
                  <a:pt x="2076450" y="352570"/>
                  <a:pt x="2048020" y="381000"/>
                  <a:pt x="2012949" y="381000"/>
                </a:cubicBezTo>
                <a:lnTo>
                  <a:pt x="1847850" y="381000"/>
                </a:lnTo>
                <a:lnTo>
                  <a:pt x="1847850" y="5505450"/>
                </a:lnTo>
                <a:lnTo>
                  <a:pt x="1847850" y="5657850"/>
                </a:lnTo>
                <a:lnTo>
                  <a:pt x="1847850" y="6353175"/>
                </a:lnTo>
                <a:cubicBezTo>
                  <a:pt x="1847850" y="6821361"/>
                  <a:pt x="1485369" y="7200900"/>
                  <a:pt x="1038225" y="7200900"/>
                </a:cubicBezTo>
                <a:cubicBezTo>
                  <a:pt x="591081" y="7200900"/>
                  <a:pt x="228600" y="6821361"/>
                  <a:pt x="228600" y="6353175"/>
                </a:cubicBezTo>
                <a:lnTo>
                  <a:pt x="228600" y="5657850"/>
                </a:lnTo>
                <a:lnTo>
                  <a:pt x="228600" y="5505450"/>
                </a:lnTo>
                <a:lnTo>
                  <a:pt x="228600" y="381000"/>
                </a:lnTo>
                <a:lnTo>
                  <a:pt x="63501" y="381000"/>
                </a:lnTo>
                <a:cubicBezTo>
                  <a:pt x="28430" y="381000"/>
                  <a:pt x="0" y="352570"/>
                  <a:pt x="0" y="317499"/>
                </a:cubicBezTo>
                <a:lnTo>
                  <a:pt x="0" y="63501"/>
                </a:lnTo>
                <a:cubicBezTo>
                  <a:pt x="0" y="28430"/>
                  <a:pt x="28430" y="0"/>
                  <a:pt x="63501" y="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9601200" y="8544798"/>
            <a:ext cx="1392866" cy="842962"/>
          </a:xfrm>
          <a:custGeom>
            <a:avLst/>
            <a:gdLst>
              <a:gd name="connsiteX0" fmla="*/ 0 w 1428750"/>
              <a:gd name="connsiteY0" fmla="*/ 0 h 842962"/>
              <a:gd name="connsiteX1" fmla="*/ 1428750 w 1428750"/>
              <a:gd name="connsiteY1" fmla="*/ 0 h 842962"/>
              <a:gd name="connsiteX2" fmla="*/ 1428750 w 1428750"/>
              <a:gd name="connsiteY2" fmla="*/ 42862 h 842962"/>
              <a:gd name="connsiteX3" fmla="*/ 714375 w 1428750"/>
              <a:gd name="connsiteY3" fmla="*/ 842962 h 842962"/>
              <a:gd name="connsiteX4" fmla="*/ 0 w 1428750"/>
              <a:gd name="connsiteY4" fmla="*/ 42862 h 842962"/>
              <a:gd name="connsiteX5" fmla="*/ 0 w 1428750"/>
              <a:gd name="connsiteY5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0" h="842962">
                <a:moveTo>
                  <a:pt x="0" y="0"/>
                </a:moveTo>
                <a:lnTo>
                  <a:pt x="1428750" y="0"/>
                </a:lnTo>
                <a:lnTo>
                  <a:pt x="1428750" y="42862"/>
                </a:lnTo>
                <a:cubicBezTo>
                  <a:pt x="1428750" y="484746"/>
                  <a:pt x="1108913" y="842962"/>
                  <a:pt x="714375" y="842962"/>
                </a:cubicBezTo>
                <a:cubicBezTo>
                  <a:pt x="319837" y="842962"/>
                  <a:pt x="0" y="484746"/>
                  <a:pt x="0" y="42862"/>
                </a:cubicBez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7" name="Chart 56"/>
          <p:cNvGraphicFramePr/>
          <p:nvPr>
            <p:extLst/>
          </p:nvPr>
        </p:nvGraphicFramePr>
        <p:xfrm>
          <a:off x="6429952" y="2426037"/>
          <a:ext cx="2857500" cy="629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Freeform 58"/>
          <p:cNvSpPr/>
          <p:nvPr/>
        </p:nvSpPr>
        <p:spPr>
          <a:xfrm>
            <a:off x="6813649" y="2273637"/>
            <a:ext cx="2076450" cy="7200900"/>
          </a:xfrm>
          <a:custGeom>
            <a:avLst/>
            <a:gdLst>
              <a:gd name="connsiteX0" fmla="*/ 63501 w 2076450"/>
              <a:gd name="connsiteY0" fmla="*/ 0 h 7200900"/>
              <a:gd name="connsiteX1" fmla="*/ 2012949 w 2076450"/>
              <a:gd name="connsiteY1" fmla="*/ 0 h 7200900"/>
              <a:gd name="connsiteX2" fmla="*/ 2076450 w 2076450"/>
              <a:gd name="connsiteY2" fmla="*/ 63501 h 7200900"/>
              <a:gd name="connsiteX3" fmla="*/ 2076450 w 2076450"/>
              <a:gd name="connsiteY3" fmla="*/ 317499 h 7200900"/>
              <a:gd name="connsiteX4" fmla="*/ 2012949 w 2076450"/>
              <a:gd name="connsiteY4" fmla="*/ 381000 h 7200900"/>
              <a:gd name="connsiteX5" fmla="*/ 1847850 w 2076450"/>
              <a:gd name="connsiteY5" fmla="*/ 381000 h 7200900"/>
              <a:gd name="connsiteX6" fmla="*/ 1847850 w 2076450"/>
              <a:gd name="connsiteY6" fmla="*/ 5505450 h 7200900"/>
              <a:gd name="connsiteX7" fmla="*/ 1847850 w 2076450"/>
              <a:gd name="connsiteY7" fmla="*/ 5657850 h 7200900"/>
              <a:gd name="connsiteX8" fmla="*/ 1847850 w 2076450"/>
              <a:gd name="connsiteY8" fmla="*/ 6353175 h 7200900"/>
              <a:gd name="connsiteX9" fmla="*/ 1038225 w 2076450"/>
              <a:gd name="connsiteY9" fmla="*/ 7200900 h 7200900"/>
              <a:gd name="connsiteX10" fmla="*/ 228600 w 2076450"/>
              <a:gd name="connsiteY10" fmla="*/ 6353175 h 7200900"/>
              <a:gd name="connsiteX11" fmla="*/ 228600 w 2076450"/>
              <a:gd name="connsiteY11" fmla="*/ 5657850 h 7200900"/>
              <a:gd name="connsiteX12" fmla="*/ 228600 w 2076450"/>
              <a:gd name="connsiteY12" fmla="*/ 5505450 h 7200900"/>
              <a:gd name="connsiteX13" fmla="*/ 228600 w 2076450"/>
              <a:gd name="connsiteY13" fmla="*/ 381000 h 7200900"/>
              <a:gd name="connsiteX14" fmla="*/ 63501 w 2076450"/>
              <a:gd name="connsiteY14" fmla="*/ 381000 h 7200900"/>
              <a:gd name="connsiteX15" fmla="*/ 0 w 2076450"/>
              <a:gd name="connsiteY15" fmla="*/ 317499 h 7200900"/>
              <a:gd name="connsiteX16" fmla="*/ 0 w 2076450"/>
              <a:gd name="connsiteY16" fmla="*/ 63501 h 7200900"/>
              <a:gd name="connsiteX17" fmla="*/ 63501 w 2076450"/>
              <a:gd name="connsiteY17" fmla="*/ 0 h 720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76450" h="7200900">
                <a:moveTo>
                  <a:pt x="63501" y="0"/>
                </a:moveTo>
                <a:lnTo>
                  <a:pt x="2012949" y="0"/>
                </a:lnTo>
                <a:cubicBezTo>
                  <a:pt x="2048020" y="0"/>
                  <a:pt x="2076450" y="28430"/>
                  <a:pt x="2076450" y="63501"/>
                </a:cubicBezTo>
                <a:lnTo>
                  <a:pt x="2076450" y="317499"/>
                </a:lnTo>
                <a:cubicBezTo>
                  <a:pt x="2076450" y="352570"/>
                  <a:pt x="2048020" y="381000"/>
                  <a:pt x="2012949" y="381000"/>
                </a:cubicBezTo>
                <a:lnTo>
                  <a:pt x="1847850" y="381000"/>
                </a:lnTo>
                <a:lnTo>
                  <a:pt x="1847850" y="5505450"/>
                </a:lnTo>
                <a:lnTo>
                  <a:pt x="1847850" y="5657850"/>
                </a:lnTo>
                <a:lnTo>
                  <a:pt x="1847850" y="6353175"/>
                </a:lnTo>
                <a:cubicBezTo>
                  <a:pt x="1847850" y="6821361"/>
                  <a:pt x="1485369" y="7200900"/>
                  <a:pt x="1038225" y="7200900"/>
                </a:cubicBezTo>
                <a:cubicBezTo>
                  <a:pt x="591081" y="7200900"/>
                  <a:pt x="228600" y="6821361"/>
                  <a:pt x="228600" y="6353175"/>
                </a:cubicBezTo>
                <a:lnTo>
                  <a:pt x="228600" y="5657850"/>
                </a:lnTo>
                <a:lnTo>
                  <a:pt x="228600" y="5505450"/>
                </a:lnTo>
                <a:lnTo>
                  <a:pt x="228600" y="381000"/>
                </a:lnTo>
                <a:lnTo>
                  <a:pt x="63501" y="381000"/>
                </a:lnTo>
                <a:cubicBezTo>
                  <a:pt x="28430" y="381000"/>
                  <a:pt x="0" y="352570"/>
                  <a:pt x="0" y="317499"/>
                </a:cubicBezTo>
                <a:lnTo>
                  <a:pt x="0" y="63501"/>
                </a:lnTo>
                <a:cubicBezTo>
                  <a:pt x="0" y="28430"/>
                  <a:pt x="28430" y="0"/>
                  <a:pt x="63501" y="0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7165234" y="8536325"/>
            <a:ext cx="1392866" cy="842962"/>
          </a:xfrm>
          <a:custGeom>
            <a:avLst/>
            <a:gdLst>
              <a:gd name="connsiteX0" fmla="*/ 0 w 1428750"/>
              <a:gd name="connsiteY0" fmla="*/ 0 h 842962"/>
              <a:gd name="connsiteX1" fmla="*/ 1428750 w 1428750"/>
              <a:gd name="connsiteY1" fmla="*/ 0 h 842962"/>
              <a:gd name="connsiteX2" fmla="*/ 1428750 w 1428750"/>
              <a:gd name="connsiteY2" fmla="*/ 42862 h 842962"/>
              <a:gd name="connsiteX3" fmla="*/ 714375 w 1428750"/>
              <a:gd name="connsiteY3" fmla="*/ 842962 h 842962"/>
              <a:gd name="connsiteX4" fmla="*/ 0 w 1428750"/>
              <a:gd name="connsiteY4" fmla="*/ 42862 h 842962"/>
              <a:gd name="connsiteX5" fmla="*/ 0 w 1428750"/>
              <a:gd name="connsiteY5" fmla="*/ 0 h 84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0" h="842962">
                <a:moveTo>
                  <a:pt x="0" y="0"/>
                </a:moveTo>
                <a:lnTo>
                  <a:pt x="1428750" y="0"/>
                </a:lnTo>
                <a:lnTo>
                  <a:pt x="1428750" y="42862"/>
                </a:lnTo>
                <a:cubicBezTo>
                  <a:pt x="1428750" y="484746"/>
                  <a:pt x="1108913" y="842962"/>
                  <a:pt x="714375" y="842962"/>
                </a:cubicBezTo>
                <a:cubicBezTo>
                  <a:pt x="319837" y="842962"/>
                  <a:pt x="0" y="484746"/>
                  <a:pt x="0" y="428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198" y="144128"/>
            <a:ext cx="1813041" cy="18130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283" y="144128"/>
            <a:ext cx="1813041" cy="18130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429" y="130346"/>
            <a:ext cx="1849211" cy="18492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613" y="2211668"/>
            <a:ext cx="1893725" cy="189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6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2" grpId="0"/>
      <p:bldP spid="25" grpId="0" animBg="1"/>
      <p:bldP spid="26" grpId="0" animBg="1"/>
      <p:bldP spid="27" grpId="0" animBg="1"/>
      <p:bldP spid="28" grpId="0" animBg="1"/>
      <p:bldP spid="34" grpId="0"/>
      <p:bldP spid="36" grpId="0"/>
      <p:bldP spid="38" grpId="0"/>
      <p:bldP spid="40" grpId="0"/>
      <p:bldP spid="42" grpId="0" animBg="1"/>
      <p:bldP spid="43" grpId="0" animBg="1"/>
      <p:bldP spid="44" grpId="0" animBg="1"/>
      <p:bldP spid="45" grpId="0" animBg="1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b="7652"/>
          <a:stretch>
            <a:fillRect/>
          </a:stretch>
        </p:blipFill>
        <p:spPr>
          <a:xfrm>
            <a:off x="0" y="0"/>
            <a:ext cx="18288000" cy="10325100"/>
          </a:xfrm>
        </p:spPr>
      </p:pic>
      <p:grpSp>
        <p:nvGrpSpPr>
          <p:cNvPr id="12" name="Group 11"/>
          <p:cNvGrpSpPr/>
          <p:nvPr/>
        </p:nvGrpSpPr>
        <p:grpSpPr>
          <a:xfrm rot="10800000">
            <a:off x="7528560" y="0"/>
            <a:ext cx="10759440" cy="10325100"/>
            <a:chOff x="0" y="0"/>
            <a:chExt cx="8290975" cy="1032510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137575" y="0"/>
              <a:ext cx="8153400" cy="10325100"/>
              <a:chOff x="0" y="0"/>
              <a:chExt cx="8153400" cy="10304318"/>
            </a:xfrm>
            <a:grpFill/>
          </p:grpSpPr>
          <p:sp>
            <p:nvSpPr>
              <p:cNvPr id="10" name="Trapezoid 9"/>
              <p:cNvSpPr/>
              <p:nvPr/>
            </p:nvSpPr>
            <p:spPr>
              <a:xfrm flipV="1">
                <a:off x="6927" y="0"/>
                <a:ext cx="8146473" cy="10304318"/>
              </a:xfrm>
              <a:prstGeom prst="trapezoid">
                <a:avLst>
                  <a:gd name="adj" fmla="val 420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0"/>
                <a:ext cx="3733800" cy="103043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0" y="0"/>
              <a:ext cx="3733800" cy="1032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698480" y="2607528"/>
            <a:ext cx="721018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Ядерна </a:t>
            </a:r>
            <a:r>
              <a:rPr lang="uk-UA" sz="4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енергетика України на всьому циклі виробництва від будівництва АЕС до виведення її з експлуатації та переробкою РАВ впродовж всього періоду експлуатації створює близько півмільйона робочих місць.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96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5300" y="240507"/>
            <a:ext cx="15773400" cy="84296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 таке сталий розвиток?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8879" y="1595499"/>
            <a:ext cx="15773400" cy="6286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 задоволення власних потреб людства без негативних наслідків для майбутніх поколінь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38500" y="4686300"/>
            <a:ext cx="304800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00500" y="4991100"/>
            <a:ext cx="609600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71900" y="37719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05300" y="4229100"/>
            <a:ext cx="495300" cy="495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05400" y="4838700"/>
            <a:ext cx="228600" cy="228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05400" y="4229100"/>
            <a:ext cx="247650" cy="2476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81800" y="4171950"/>
            <a:ext cx="1143000" cy="1143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81800" y="5943600"/>
            <a:ext cx="1143000" cy="114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781800" y="7715250"/>
            <a:ext cx="1143000" cy="1143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53050" y="3238500"/>
            <a:ext cx="514350" cy="5143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67400" y="4648200"/>
            <a:ext cx="419100" cy="4191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19700" y="5486400"/>
            <a:ext cx="495300" cy="4953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20491" y="6305550"/>
            <a:ext cx="228600" cy="228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67350" y="6534150"/>
            <a:ext cx="495300" cy="4953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2000" y="441166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Економічний розвиток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0" y="587514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Суспільство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0" y="642872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Рівність, охорона здоров’я, освіта, політична та корпоративна відповідальність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82000" y="7675483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Оточуюче середовище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2000" y="8198703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Збереження клімату, підтримка екосистем та </a:t>
            </a:r>
            <a:r>
              <a:rPr lang="uk-UA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біорізноманіття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16200" y="4297417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92400" y="6181635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506700" y="7937093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36" name="Freeform 88"/>
          <p:cNvSpPr>
            <a:spLocks noEditPoints="1"/>
          </p:cNvSpPr>
          <p:nvPr/>
        </p:nvSpPr>
        <p:spPr bwMode="auto">
          <a:xfrm>
            <a:off x="1044366" y="5890744"/>
            <a:ext cx="2675606" cy="2771685"/>
          </a:xfrm>
          <a:custGeom>
            <a:avLst/>
            <a:gdLst>
              <a:gd name="T0" fmla="*/ 374 w 386"/>
              <a:gd name="T1" fmla="*/ 344 h 400"/>
              <a:gd name="T2" fmla="*/ 243 w 386"/>
              <a:gd name="T3" fmla="*/ 137 h 400"/>
              <a:gd name="T4" fmla="*/ 243 w 386"/>
              <a:gd name="T5" fmla="*/ 33 h 400"/>
              <a:gd name="T6" fmla="*/ 260 w 386"/>
              <a:gd name="T7" fmla="*/ 33 h 400"/>
              <a:gd name="T8" fmla="*/ 272 w 386"/>
              <a:gd name="T9" fmla="*/ 28 h 400"/>
              <a:gd name="T10" fmla="*/ 277 w 386"/>
              <a:gd name="T11" fmla="*/ 17 h 400"/>
              <a:gd name="T12" fmla="*/ 272 w 386"/>
              <a:gd name="T13" fmla="*/ 5 h 400"/>
              <a:gd name="T14" fmla="*/ 260 w 386"/>
              <a:gd name="T15" fmla="*/ 0 h 400"/>
              <a:gd name="T16" fmla="*/ 126 w 386"/>
              <a:gd name="T17" fmla="*/ 0 h 400"/>
              <a:gd name="T18" fmla="*/ 115 w 386"/>
              <a:gd name="T19" fmla="*/ 5 h 400"/>
              <a:gd name="T20" fmla="*/ 110 w 386"/>
              <a:gd name="T21" fmla="*/ 17 h 400"/>
              <a:gd name="T22" fmla="*/ 115 w 386"/>
              <a:gd name="T23" fmla="*/ 28 h 400"/>
              <a:gd name="T24" fmla="*/ 126 w 386"/>
              <a:gd name="T25" fmla="*/ 33 h 400"/>
              <a:gd name="T26" fmla="*/ 143 w 386"/>
              <a:gd name="T27" fmla="*/ 33 h 400"/>
              <a:gd name="T28" fmla="*/ 143 w 386"/>
              <a:gd name="T29" fmla="*/ 137 h 400"/>
              <a:gd name="T30" fmla="*/ 12 w 386"/>
              <a:gd name="T31" fmla="*/ 344 h 400"/>
              <a:gd name="T32" fmla="*/ 6 w 386"/>
              <a:gd name="T33" fmla="*/ 384 h 400"/>
              <a:gd name="T34" fmla="*/ 43 w 386"/>
              <a:gd name="T35" fmla="*/ 400 h 400"/>
              <a:gd name="T36" fmla="*/ 343 w 386"/>
              <a:gd name="T37" fmla="*/ 400 h 400"/>
              <a:gd name="T38" fmla="*/ 380 w 386"/>
              <a:gd name="T39" fmla="*/ 384 h 400"/>
              <a:gd name="T40" fmla="*/ 374 w 386"/>
              <a:gd name="T41" fmla="*/ 344 h 400"/>
              <a:gd name="T42" fmla="*/ 100 w 386"/>
              <a:gd name="T43" fmla="*/ 267 h 400"/>
              <a:gd name="T44" fmla="*/ 171 w 386"/>
              <a:gd name="T45" fmla="*/ 155 h 400"/>
              <a:gd name="T46" fmla="*/ 177 w 386"/>
              <a:gd name="T47" fmla="*/ 147 h 400"/>
              <a:gd name="T48" fmla="*/ 177 w 386"/>
              <a:gd name="T49" fmla="*/ 33 h 400"/>
              <a:gd name="T50" fmla="*/ 210 w 386"/>
              <a:gd name="T51" fmla="*/ 33 h 400"/>
              <a:gd name="T52" fmla="*/ 210 w 386"/>
              <a:gd name="T53" fmla="*/ 147 h 400"/>
              <a:gd name="T54" fmla="*/ 215 w 386"/>
              <a:gd name="T55" fmla="*/ 155 h 400"/>
              <a:gd name="T56" fmla="*/ 286 w 386"/>
              <a:gd name="T57" fmla="*/ 267 h 400"/>
              <a:gd name="T58" fmla="*/ 100 w 386"/>
              <a:gd name="T59" fmla="*/ 267 h 400"/>
              <a:gd name="T60" fmla="*/ 100 w 386"/>
              <a:gd name="T61" fmla="*/ 267 h 400"/>
              <a:gd name="T62" fmla="*/ 100 w 386"/>
              <a:gd name="T63" fmla="*/ 26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6" h="400">
                <a:moveTo>
                  <a:pt x="374" y="344"/>
                </a:moveTo>
                <a:cubicBezTo>
                  <a:pt x="243" y="137"/>
                  <a:pt x="243" y="137"/>
                  <a:pt x="243" y="137"/>
                </a:cubicBezTo>
                <a:cubicBezTo>
                  <a:pt x="243" y="33"/>
                  <a:pt x="243" y="33"/>
                  <a:pt x="243" y="33"/>
                </a:cubicBezTo>
                <a:cubicBezTo>
                  <a:pt x="260" y="33"/>
                  <a:pt x="260" y="33"/>
                  <a:pt x="260" y="33"/>
                </a:cubicBezTo>
                <a:cubicBezTo>
                  <a:pt x="264" y="33"/>
                  <a:pt x="268" y="32"/>
                  <a:pt x="272" y="28"/>
                </a:cubicBezTo>
                <a:cubicBezTo>
                  <a:pt x="275" y="25"/>
                  <a:pt x="277" y="21"/>
                  <a:pt x="277" y="17"/>
                </a:cubicBezTo>
                <a:cubicBezTo>
                  <a:pt x="277" y="12"/>
                  <a:pt x="275" y="8"/>
                  <a:pt x="272" y="5"/>
                </a:cubicBezTo>
                <a:cubicBezTo>
                  <a:pt x="268" y="2"/>
                  <a:pt x="264" y="0"/>
                  <a:pt x="260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2" y="0"/>
                  <a:pt x="118" y="2"/>
                  <a:pt x="115" y="5"/>
                </a:cubicBezTo>
                <a:cubicBezTo>
                  <a:pt x="111" y="8"/>
                  <a:pt x="110" y="12"/>
                  <a:pt x="110" y="17"/>
                </a:cubicBezTo>
                <a:cubicBezTo>
                  <a:pt x="110" y="21"/>
                  <a:pt x="111" y="25"/>
                  <a:pt x="115" y="28"/>
                </a:cubicBezTo>
                <a:cubicBezTo>
                  <a:pt x="118" y="32"/>
                  <a:pt x="122" y="33"/>
                  <a:pt x="126" y="33"/>
                </a:cubicBezTo>
                <a:cubicBezTo>
                  <a:pt x="143" y="33"/>
                  <a:pt x="143" y="33"/>
                  <a:pt x="143" y="33"/>
                </a:cubicBezTo>
                <a:cubicBezTo>
                  <a:pt x="143" y="137"/>
                  <a:pt x="143" y="137"/>
                  <a:pt x="143" y="137"/>
                </a:cubicBezTo>
                <a:cubicBezTo>
                  <a:pt x="12" y="344"/>
                  <a:pt x="12" y="344"/>
                  <a:pt x="12" y="344"/>
                </a:cubicBezTo>
                <a:cubicBezTo>
                  <a:pt x="2" y="360"/>
                  <a:pt x="0" y="373"/>
                  <a:pt x="6" y="384"/>
                </a:cubicBezTo>
                <a:cubicBezTo>
                  <a:pt x="12" y="395"/>
                  <a:pt x="25" y="400"/>
                  <a:pt x="43" y="400"/>
                </a:cubicBezTo>
                <a:cubicBezTo>
                  <a:pt x="343" y="400"/>
                  <a:pt x="343" y="400"/>
                  <a:pt x="343" y="400"/>
                </a:cubicBezTo>
                <a:cubicBezTo>
                  <a:pt x="362" y="400"/>
                  <a:pt x="374" y="395"/>
                  <a:pt x="380" y="384"/>
                </a:cubicBezTo>
                <a:cubicBezTo>
                  <a:pt x="386" y="373"/>
                  <a:pt x="384" y="360"/>
                  <a:pt x="374" y="344"/>
                </a:cubicBezTo>
                <a:close/>
                <a:moveTo>
                  <a:pt x="100" y="267"/>
                </a:moveTo>
                <a:cubicBezTo>
                  <a:pt x="171" y="155"/>
                  <a:pt x="171" y="155"/>
                  <a:pt x="171" y="155"/>
                </a:cubicBezTo>
                <a:cubicBezTo>
                  <a:pt x="177" y="147"/>
                  <a:pt x="177" y="147"/>
                  <a:pt x="177" y="147"/>
                </a:cubicBezTo>
                <a:cubicBezTo>
                  <a:pt x="177" y="33"/>
                  <a:pt x="177" y="33"/>
                  <a:pt x="177" y="33"/>
                </a:cubicBezTo>
                <a:cubicBezTo>
                  <a:pt x="210" y="33"/>
                  <a:pt x="210" y="33"/>
                  <a:pt x="210" y="33"/>
                </a:cubicBezTo>
                <a:cubicBezTo>
                  <a:pt x="210" y="147"/>
                  <a:pt x="210" y="147"/>
                  <a:pt x="210" y="147"/>
                </a:cubicBezTo>
                <a:cubicBezTo>
                  <a:pt x="215" y="155"/>
                  <a:pt x="215" y="155"/>
                  <a:pt x="215" y="155"/>
                </a:cubicBezTo>
                <a:cubicBezTo>
                  <a:pt x="286" y="267"/>
                  <a:pt x="286" y="267"/>
                  <a:pt x="286" y="267"/>
                </a:cubicBezTo>
                <a:lnTo>
                  <a:pt x="100" y="267"/>
                </a:lnTo>
                <a:close/>
                <a:moveTo>
                  <a:pt x="100" y="267"/>
                </a:moveTo>
                <a:cubicBezTo>
                  <a:pt x="100" y="267"/>
                  <a:pt x="100" y="267"/>
                  <a:pt x="100" y="26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reeform 5"/>
          <p:cNvSpPr>
            <a:spLocks noEditPoints="1"/>
          </p:cNvSpPr>
          <p:nvPr/>
        </p:nvSpPr>
        <p:spPr bwMode="auto">
          <a:xfrm>
            <a:off x="7084718" y="2704277"/>
            <a:ext cx="537165" cy="535047"/>
          </a:xfrm>
          <a:custGeom>
            <a:avLst/>
            <a:gdLst>
              <a:gd name="T0" fmla="*/ 424 w 427"/>
              <a:gd name="T1" fmla="*/ 2 h 425"/>
              <a:gd name="T2" fmla="*/ 418 w 427"/>
              <a:gd name="T3" fmla="*/ 0 h 425"/>
              <a:gd name="T4" fmla="*/ 306 w 427"/>
              <a:gd name="T5" fmla="*/ 19 h 425"/>
              <a:gd name="T6" fmla="*/ 212 w 427"/>
              <a:gd name="T7" fmla="*/ 86 h 425"/>
              <a:gd name="T8" fmla="*/ 166 w 427"/>
              <a:gd name="T9" fmla="*/ 137 h 425"/>
              <a:gd name="T10" fmla="*/ 67 w 427"/>
              <a:gd name="T11" fmla="*/ 142 h 425"/>
              <a:gd name="T12" fmla="*/ 61 w 427"/>
              <a:gd name="T13" fmla="*/ 146 h 425"/>
              <a:gd name="T14" fmla="*/ 2 w 427"/>
              <a:gd name="T15" fmla="*/ 246 h 425"/>
              <a:gd name="T16" fmla="*/ 4 w 427"/>
              <a:gd name="T17" fmla="*/ 256 h 425"/>
              <a:gd name="T18" fmla="*/ 20 w 427"/>
              <a:gd name="T19" fmla="*/ 273 h 425"/>
              <a:gd name="T20" fmla="*/ 26 w 427"/>
              <a:gd name="T21" fmla="*/ 275 h 425"/>
              <a:gd name="T22" fmla="*/ 29 w 427"/>
              <a:gd name="T23" fmla="*/ 275 h 425"/>
              <a:gd name="T24" fmla="*/ 101 w 427"/>
              <a:gd name="T25" fmla="*/ 253 h 425"/>
              <a:gd name="T26" fmla="*/ 174 w 427"/>
              <a:gd name="T27" fmla="*/ 326 h 425"/>
              <a:gd name="T28" fmla="*/ 152 w 427"/>
              <a:gd name="T29" fmla="*/ 398 h 425"/>
              <a:gd name="T30" fmla="*/ 154 w 427"/>
              <a:gd name="T31" fmla="*/ 406 h 425"/>
              <a:gd name="T32" fmla="*/ 170 w 427"/>
              <a:gd name="T33" fmla="*/ 423 h 425"/>
              <a:gd name="T34" fmla="*/ 176 w 427"/>
              <a:gd name="T35" fmla="*/ 425 h 425"/>
              <a:gd name="T36" fmla="*/ 181 w 427"/>
              <a:gd name="T37" fmla="*/ 424 h 425"/>
              <a:gd name="T38" fmla="*/ 281 w 427"/>
              <a:gd name="T39" fmla="*/ 366 h 425"/>
              <a:gd name="T40" fmla="*/ 285 w 427"/>
              <a:gd name="T41" fmla="*/ 359 h 425"/>
              <a:gd name="T42" fmla="*/ 290 w 427"/>
              <a:gd name="T43" fmla="*/ 260 h 425"/>
              <a:gd name="T44" fmla="*/ 341 w 427"/>
              <a:gd name="T45" fmla="*/ 215 h 425"/>
              <a:gd name="T46" fmla="*/ 407 w 427"/>
              <a:gd name="T47" fmla="*/ 121 h 425"/>
              <a:gd name="T48" fmla="*/ 427 w 427"/>
              <a:gd name="T49" fmla="*/ 8 h 425"/>
              <a:gd name="T50" fmla="*/ 424 w 427"/>
              <a:gd name="T51" fmla="*/ 2 h 425"/>
              <a:gd name="T52" fmla="*/ 361 w 427"/>
              <a:gd name="T53" fmla="*/ 101 h 425"/>
              <a:gd name="T54" fmla="*/ 343 w 427"/>
              <a:gd name="T55" fmla="*/ 108 h 425"/>
              <a:gd name="T56" fmla="*/ 326 w 427"/>
              <a:gd name="T57" fmla="*/ 101 h 425"/>
              <a:gd name="T58" fmla="*/ 318 w 427"/>
              <a:gd name="T59" fmla="*/ 83 h 425"/>
              <a:gd name="T60" fmla="*/ 326 w 427"/>
              <a:gd name="T61" fmla="*/ 66 h 425"/>
              <a:gd name="T62" fmla="*/ 343 w 427"/>
              <a:gd name="T63" fmla="*/ 58 h 425"/>
              <a:gd name="T64" fmla="*/ 361 w 427"/>
              <a:gd name="T65" fmla="*/ 66 h 425"/>
              <a:gd name="T66" fmla="*/ 368 w 427"/>
              <a:gd name="T67" fmla="*/ 83 h 425"/>
              <a:gd name="T68" fmla="*/ 361 w 427"/>
              <a:gd name="T69" fmla="*/ 101 h 425"/>
              <a:gd name="T70" fmla="*/ 361 w 427"/>
              <a:gd name="T71" fmla="*/ 101 h 425"/>
              <a:gd name="T72" fmla="*/ 361 w 427"/>
              <a:gd name="T73" fmla="*/ 10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7" h="425">
                <a:moveTo>
                  <a:pt x="424" y="2"/>
                </a:moveTo>
                <a:cubicBezTo>
                  <a:pt x="422" y="1"/>
                  <a:pt x="420" y="0"/>
                  <a:pt x="418" y="0"/>
                </a:cubicBezTo>
                <a:cubicBezTo>
                  <a:pt x="373" y="0"/>
                  <a:pt x="335" y="6"/>
                  <a:pt x="306" y="19"/>
                </a:cubicBezTo>
                <a:cubicBezTo>
                  <a:pt x="276" y="31"/>
                  <a:pt x="245" y="53"/>
                  <a:pt x="212" y="86"/>
                </a:cubicBezTo>
                <a:cubicBezTo>
                  <a:pt x="198" y="100"/>
                  <a:pt x="183" y="117"/>
                  <a:pt x="166" y="137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5" y="142"/>
                  <a:pt x="62" y="144"/>
                  <a:pt x="61" y="146"/>
                </a:cubicBezTo>
                <a:cubicBezTo>
                  <a:pt x="2" y="246"/>
                  <a:pt x="2" y="246"/>
                  <a:pt x="2" y="246"/>
                </a:cubicBezTo>
                <a:cubicBezTo>
                  <a:pt x="0" y="250"/>
                  <a:pt x="1" y="253"/>
                  <a:pt x="4" y="256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22" y="275"/>
                  <a:pt x="24" y="275"/>
                  <a:pt x="26" y="275"/>
                </a:cubicBezTo>
                <a:cubicBezTo>
                  <a:pt x="27" y="275"/>
                  <a:pt x="28" y="275"/>
                  <a:pt x="29" y="275"/>
                </a:cubicBezTo>
                <a:cubicBezTo>
                  <a:pt x="101" y="253"/>
                  <a:pt x="101" y="253"/>
                  <a:pt x="101" y="253"/>
                </a:cubicBezTo>
                <a:cubicBezTo>
                  <a:pt x="174" y="326"/>
                  <a:pt x="174" y="326"/>
                  <a:pt x="174" y="326"/>
                </a:cubicBezTo>
                <a:cubicBezTo>
                  <a:pt x="152" y="398"/>
                  <a:pt x="152" y="398"/>
                  <a:pt x="152" y="398"/>
                </a:cubicBezTo>
                <a:cubicBezTo>
                  <a:pt x="151" y="401"/>
                  <a:pt x="152" y="404"/>
                  <a:pt x="154" y="406"/>
                </a:cubicBezTo>
                <a:cubicBezTo>
                  <a:pt x="170" y="423"/>
                  <a:pt x="170" y="423"/>
                  <a:pt x="170" y="423"/>
                </a:cubicBezTo>
                <a:cubicBezTo>
                  <a:pt x="172" y="425"/>
                  <a:pt x="174" y="425"/>
                  <a:pt x="176" y="425"/>
                </a:cubicBezTo>
                <a:cubicBezTo>
                  <a:pt x="178" y="425"/>
                  <a:pt x="179" y="425"/>
                  <a:pt x="181" y="424"/>
                </a:cubicBezTo>
                <a:cubicBezTo>
                  <a:pt x="281" y="366"/>
                  <a:pt x="281" y="366"/>
                  <a:pt x="281" y="366"/>
                </a:cubicBezTo>
                <a:cubicBezTo>
                  <a:pt x="283" y="364"/>
                  <a:pt x="285" y="362"/>
                  <a:pt x="285" y="359"/>
                </a:cubicBezTo>
                <a:cubicBezTo>
                  <a:pt x="290" y="260"/>
                  <a:pt x="290" y="260"/>
                  <a:pt x="290" y="260"/>
                </a:cubicBezTo>
                <a:cubicBezTo>
                  <a:pt x="310" y="244"/>
                  <a:pt x="327" y="228"/>
                  <a:pt x="341" y="215"/>
                </a:cubicBezTo>
                <a:cubicBezTo>
                  <a:pt x="372" y="183"/>
                  <a:pt x="394" y="152"/>
                  <a:pt x="407" y="121"/>
                </a:cubicBezTo>
                <a:cubicBezTo>
                  <a:pt x="420" y="89"/>
                  <a:pt x="427" y="52"/>
                  <a:pt x="427" y="8"/>
                </a:cubicBezTo>
                <a:cubicBezTo>
                  <a:pt x="427" y="6"/>
                  <a:pt x="426" y="4"/>
                  <a:pt x="424" y="2"/>
                </a:cubicBezTo>
                <a:close/>
                <a:moveTo>
                  <a:pt x="361" y="101"/>
                </a:moveTo>
                <a:cubicBezTo>
                  <a:pt x="356" y="106"/>
                  <a:pt x="350" y="108"/>
                  <a:pt x="343" y="108"/>
                </a:cubicBezTo>
                <a:cubicBezTo>
                  <a:pt x="336" y="108"/>
                  <a:pt x="330" y="106"/>
                  <a:pt x="326" y="101"/>
                </a:cubicBezTo>
                <a:cubicBezTo>
                  <a:pt x="321" y="96"/>
                  <a:pt x="318" y="90"/>
                  <a:pt x="318" y="83"/>
                </a:cubicBezTo>
                <a:cubicBezTo>
                  <a:pt x="318" y="76"/>
                  <a:pt x="321" y="71"/>
                  <a:pt x="326" y="66"/>
                </a:cubicBezTo>
                <a:cubicBezTo>
                  <a:pt x="330" y="61"/>
                  <a:pt x="336" y="58"/>
                  <a:pt x="343" y="58"/>
                </a:cubicBezTo>
                <a:cubicBezTo>
                  <a:pt x="350" y="58"/>
                  <a:pt x="356" y="61"/>
                  <a:pt x="361" y="66"/>
                </a:cubicBezTo>
                <a:cubicBezTo>
                  <a:pt x="366" y="71"/>
                  <a:pt x="368" y="76"/>
                  <a:pt x="368" y="83"/>
                </a:cubicBezTo>
                <a:cubicBezTo>
                  <a:pt x="368" y="90"/>
                  <a:pt x="366" y="96"/>
                  <a:pt x="361" y="101"/>
                </a:cubicBezTo>
                <a:close/>
                <a:moveTo>
                  <a:pt x="361" y="101"/>
                </a:moveTo>
                <a:cubicBezTo>
                  <a:pt x="361" y="101"/>
                  <a:pt x="361" y="101"/>
                  <a:pt x="361" y="10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045175" y="4512857"/>
            <a:ext cx="537165" cy="461186"/>
            <a:chOff x="10610850" y="8362950"/>
            <a:chExt cx="1762126" cy="1512888"/>
          </a:xfrm>
          <a:solidFill>
            <a:schemeClr val="bg1"/>
          </a:solidFill>
        </p:grpSpPr>
        <p:sp>
          <p:nvSpPr>
            <p:cNvPr id="45" name="Freeform 379"/>
            <p:cNvSpPr>
              <a:spLocks noEditPoints="1"/>
            </p:cNvSpPr>
            <p:nvPr/>
          </p:nvSpPr>
          <p:spPr bwMode="auto">
            <a:xfrm>
              <a:off x="10610850" y="9625013"/>
              <a:ext cx="252413" cy="250825"/>
            </a:xfrm>
            <a:custGeom>
              <a:avLst/>
              <a:gdLst>
                <a:gd name="T0" fmla="*/ 58 w 67"/>
                <a:gd name="T1" fmla="*/ 0 h 66"/>
                <a:gd name="T2" fmla="*/ 8 w 67"/>
                <a:gd name="T3" fmla="*/ 0 h 66"/>
                <a:gd name="T4" fmla="*/ 2 w 67"/>
                <a:gd name="T5" fmla="*/ 2 h 66"/>
                <a:gd name="T6" fmla="*/ 0 w 67"/>
                <a:gd name="T7" fmla="*/ 8 h 66"/>
                <a:gd name="T8" fmla="*/ 0 w 67"/>
                <a:gd name="T9" fmla="*/ 58 h 66"/>
                <a:gd name="T10" fmla="*/ 2 w 67"/>
                <a:gd name="T11" fmla="*/ 64 h 66"/>
                <a:gd name="T12" fmla="*/ 8 w 67"/>
                <a:gd name="T13" fmla="*/ 66 h 66"/>
                <a:gd name="T14" fmla="*/ 58 w 67"/>
                <a:gd name="T15" fmla="*/ 66 h 66"/>
                <a:gd name="T16" fmla="*/ 64 w 67"/>
                <a:gd name="T17" fmla="*/ 64 h 66"/>
                <a:gd name="T18" fmla="*/ 67 w 67"/>
                <a:gd name="T19" fmla="*/ 58 h 66"/>
                <a:gd name="T20" fmla="*/ 67 w 67"/>
                <a:gd name="T21" fmla="*/ 8 h 66"/>
                <a:gd name="T22" fmla="*/ 64 w 67"/>
                <a:gd name="T23" fmla="*/ 2 h 66"/>
                <a:gd name="T24" fmla="*/ 58 w 67"/>
                <a:gd name="T25" fmla="*/ 0 h 66"/>
                <a:gd name="T26" fmla="*/ 58 w 67"/>
                <a:gd name="T27" fmla="*/ 0 h 66"/>
                <a:gd name="T28" fmla="*/ 58 w 67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66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1" y="63"/>
                    <a:pt x="2" y="64"/>
                  </a:cubicBezTo>
                  <a:cubicBezTo>
                    <a:pt x="4" y="66"/>
                    <a:pt x="6" y="66"/>
                    <a:pt x="8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1" y="66"/>
                    <a:pt x="63" y="66"/>
                    <a:pt x="64" y="64"/>
                  </a:cubicBezTo>
                  <a:cubicBezTo>
                    <a:pt x="66" y="63"/>
                    <a:pt x="67" y="61"/>
                    <a:pt x="67" y="5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6"/>
                    <a:pt x="66" y="4"/>
                    <a:pt x="64" y="2"/>
                  </a:cubicBezTo>
                  <a:cubicBezTo>
                    <a:pt x="63" y="0"/>
                    <a:pt x="61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Freeform 380"/>
            <p:cNvSpPr>
              <a:spLocks noEditPoints="1"/>
            </p:cNvSpPr>
            <p:nvPr/>
          </p:nvSpPr>
          <p:spPr bwMode="auto">
            <a:xfrm>
              <a:off x="11364913" y="9247188"/>
              <a:ext cx="254000" cy="628650"/>
            </a:xfrm>
            <a:custGeom>
              <a:avLst/>
              <a:gdLst>
                <a:gd name="T0" fmla="*/ 59 w 67"/>
                <a:gd name="T1" fmla="*/ 0 h 166"/>
                <a:gd name="T2" fmla="*/ 9 w 67"/>
                <a:gd name="T3" fmla="*/ 0 h 166"/>
                <a:gd name="T4" fmla="*/ 3 w 67"/>
                <a:gd name="T5" fmla="*/ 2 h 166"/>
                <a:gd name="T6" fmla="*/ 0 w 67"/>
                <a:gd name="T7" fmla="*/ 8 h 166"/>
                <a:gd name="T8" fmla="*/ 0 w 67"/>
                <a:gd name="T9" fmla="*/ 158 h 166"/>
                <a:gd name="T10" fmla="*/ 3 w 67"/>
                <a:gd name="T11" fmla="*/ 164 h 166"/>
                <a:gd name="T12" fmla="*/ 9 w 67"/>
                <a:gd name="T13" fmla="*/ 166 h 166"/>
                <a:gd name="T14" fmla="*/ 59 w 67"/>
                <a:gd name="T15" fmla="*/ 166 h 166"/>
                <a:gd name="T16" fmla="*/ 65 w 67"/>
                <a:gd name="T17" fmla="*/ 164 h 166"/>
                <a:gd name="T18" fmla="*/ 67 w 67"/>
                <a:gd name="T19" fmla="*/ 158 h 166"/>
                <a:gd name="T20" fmla="*/ 67 w 67"/>
                <a:gd name="T21" fmla="*/ 8 h 166"/>
                <a:gd name="T22" fmla="*/ 65 w 67"/>
                <a:gd name="T23" fmla="*/ 2 h 166"/>
                <a:gd name="T24" fmla="*/ 59 w 67"/>
                <a:gd name="T25" fmla="*/ 0 h 166"/>
                <a:gd name="T26" fmla="*/ 59 w 67"/>
                <a:gd name="T27" fmla="*/ 0 h 166"/>
                <a:gd name="T28" fmla="*/ 59 w 67"/>
                <a:gd name="T2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66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61"/>
                    <a:pt x="1" y="163"/>
                    <a:pt x="3" y="164"/>
                  </a:cubicBezTo>
                  <a:cubicBezTo>
                    <a:pt x="4" y="166"/>
                    <a:pt x="6" y="166"/>
                    <a:pt x="9" y="166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61" y="166"/>
                    <a:pt x="63" y="166"/>
                    <a:pt x="65" y="164"/>
                  </a:cubicBezTo>
                  <a:cubicBezTo>
                    <a:pt x="66" y="163"/>
                    <a:pt x="67" y="161"/>
                    <a:pt x="67" y="15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3" y="0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Freeform 381"/>
            <p:cNvSpPr>
              <a:spLocks noEditPoints="1"/>
            </p:cNvSpPr>
            <p:nvPr/>
          </p:nvSpPr>
          <p:spPr bwMode="auto">
            <a:xfrm>
              <a:off x="10987088" y="9496425"/>
              <a:ext cx="254000" cy="379413"/>
            </a:xfrm>
            <a:custGeom>
              <a:avLst/>
              <a:gdLst>
                <a:gd name="T0" fmla="*/ 59 w 67"/>
                <a:gd name="T1" fmla="*/ 0 h 100"/>
                <a:gd name="T2" fmla="*/ 8 w 67"/>
                <a:gd name="T3" fmla="*/ 0 h 100"/>
                <a:gd name="T4" fmla="*/ 2 w 67"/>
                <a:gd name="T5" fmla="*/ 3 h 100"/>
                <a:gd name="T6" fmla="*/ 0 w 67"/>
                <a:gd name="T7" fmla="*/ 9 h 100"/>
                <a:gd name="T8" fmla="*/ 0 w 67"/>
                <a:gd name="T9" fmla="*/ 92 h 100"/>
                <a:gd name="T10" fmla="*/ 2 w 67"/>
                <a:gd name="T11" fmla="*/ 98 h 100"/>
                <a:gd name="T12" fmla="*/ 8 w 67"/>
                <a:gd name="T13" fmla="*/ 100 h 100"/>
                <a:gd name="T14" fmla="*/ 59 w 67"/>
                <a:gd name="T15" fmla="*/ 100 h 100"/>
                <a:gd name="T16" fmla="*/ 65 w 67"/>
                <a:gd name="T17" fmla="*/ 98 h 100"/>
                <a:gd name="T18" fmla="*/ 67 w 67"/>
                <a:gd name="T19" fmla="*/ 92 h 100"/>
                <a:gd name="T20" fmla="*/ 67 w 67"/>
                <a:gd name="T21" fmla="*/ 9 h 100"/>
                <a:gd name="T22" fmla="*/ 65 w 67"/>
                <a:gd name="T23" fmla="*/ 3 h 100"/>
                <a:gd name="T24" fmla="*/ 59 w 67"/>
                <a:gd name="T25" fmla="*/ 0 h 100"/>
                <a:gd name="T26" fmla="*/ 59 w 67"/>
                <a:gd name="T27" fmla="*/ 0 h 100"/>
                <a:gd name="T28" fmla="*/ 59 w 67"/>
                <a:gd name="T2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00">
                  <a:moveTo>
                    <a:pt x="5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5"/>
                    <a:pt x="1" y="97"/>
                    <a:pt x="2" y="98"/>
                  </a:cubicBezTo>
                  <a:cubicBezTo>
                    <a:pt x="4" y="100"/>
                    <a:pt x="6" y="100"/>
                    <a:pt x="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61" y="100"/>
                    <a:pt x="63" y="100"/>
                    <a:pt x="65" y="98"/>
                  </a:cubicBezTo>
                  <a:cubicBezTo>
                    <a:pt x="66" y="97"/>
                    <a:pt x="67" y="95"/>
                    <a:pt x="67" y="9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6"/>
                    <a:pt x="66" y="4"/>
                    <a:pt x="65" y="3"/>
                  </a:cubicBezTo>
                  <a:cubicBezTo>
                    <a:pt x="63" y="1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Freeform 382"/>
            <p:cNvSpPr>
              <a:spLocks noEditPoints="1"/>
            </p:cNvSpPr>
            <p:nvPr/>
          </p:nvSpPr>
          <p:spPr bwMode="auto">
            <a:xfrm>
              <a:off x="11742738" y="8866188"/>
              <a:ext cx="252413" cy="1009650"/>
            </a:xfrm>
            <a:custGeom>
              <a:avLst/>
              <a:gdLst>
                <a:gd name="T0" fmla="*/ 59 w 67"/>
                <a:gd name="T1" fmla="*/ 0 h 267"/>
                <a:gd name="T2" fmla="*/ 9 w 67"/>
                <a:gd name="T3" fmla="*/ 0 h 267"/>
                <a:gd name="T4" fmla="*/ 3 w 67"/>
                <a:gd name="T5" fmla="*/ 3 h 267"/>
                <a:gd name="T6" fmla="*/ 0 w 67"/>
                <a:gd name="T7" fmla="*/ 9 h 267"/>
                <a:gd name="T8" fmla="*/ 0 w 67"/>
                <a:gd name="T9" fmla="*/ 259 h 267"/>
                <a:gd name="T10" fmla="*/ 3 w 67"/>
                <a:gd name="T11" fmla="*/ 265 h 267"/>
                <a:gd name="T12" fmla="*/ 9 w 67"/>
                <a:gd name="T13" fmla="*/ 267 h 267"/>
                <a:gd name="T14" fmla="*/ 59 w 67"/>
                <a:gd name="T15" fmla="*/ 267 h 267"/>
                <a:gd name="T16" fmla="*/ 65 w 67"/>
                <a:gd name="T17" fmla="*/ 265 h 267"/>
                <a:gd name="T18" fmla="*/ 67 w 67"/>
                <a:gd name="T19" fmla="*/ 259 h 267"/>
                <a:gd name="T20" fmla="*/ 67 w 67"/>
                <a:gd name="T21" fmla="*/ 9 h 267"/>
                <a:gd name="T22" fmla="*/ 65 w 67"/>
                <a:gd name="T23" fmla="*/ 3 h 267"/>
                <a:gd name="T24" fmla="*/ 59 w 67"/>
                <a:gd name="T25" fmla="*/ 0 h 267"/>
                <a:gd name="T26" fmla="*/ 59 w 67"/>
                <a:gd name="T27" fmla="*/ 0 h 267"/>
                <a:gd name="T28" fmla="*/ 59 w 67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267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2"/>
                    <a:pt x="1" y="264"/>
                    <a:pt x="3" y="265"/>
                  </a:cubicBezTo>
                  <a:cubicBezTo>
                    <a:pt x="4" y="267"/>
                    <a:pt x="6" y="267"/>
                    <a:pt x="9" y="267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61" y="267"/>
                    <a:pt x="63" y="267"/>
                    <a:pt x="65" y="265"/>
                  </a:cubicBezTo>
                  <a:cubicBezTo>
                    <a:pt x="66" y="264"/>
                    <a:pt x="67" y="262"/>
                    <a:pt x="67" y="25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6"/>
                    <a:pt x="66" y="4"/>
                    <a:pt x="65" y="3"/>
                  </a:cubicBezTo>
                  <a:cubicBezTo>
                    <a:pt x="63" y="1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Freeform 383"/>
            <p:cNvSpPr>
              <a:spLocks noEditPoints="1"/>
            </p:cNvSpPr>
            <p:nvPr/>
          </p:nvSpPr>
          <p:spPr bwMode="auto">
            <a:xfrm>
              <a:off x="12120563" y="8362950"/>
              <a:ext cx="252413" cy="1512888"/>
            </a:xfrm>
            <a:custGeom>
              <a:avLst/>
              <a:gdLst>
                <a:gd name="T0" fmla="*/ 65 w 67"/>
                <a:gd name="T1" fmla="*/ 2 h 400"/>
                <a:gd name="T2" fmla="*/ 59 w 67"/>
                <a:gd name="T3" fmla="*/ 0 h 400"/>
                <a:gd name="T4" fmla="*/ 9 w 67"/>
                <a:gd name="T5" fmla="*/ 0 h 400"/>
                <a:gd name="T6" fmla="*/ 3 w 67"/>
                <a:gd name="T7" fmla="*/ 2 h 400"/>
                <a:gd name="T8" fmla="*/ 0 w 67"/>
                <a:gd name="T9" fmla="*/ 8 h 400"/>
                <a:gd name="T10" fmla="*/ 0 w 67"/>
                <a:gd name="T11" fmla="*/ 392 h 400"/>
                <a:gd name="T12" fmla="*/ 3 w 67"/>
                <a:gd name="T13" fmla="*/ 398 h 400"/>
                <a:gd name="T14" fmla="*/ 9 w 67"/>
                <a:gd name="T15" fmla="*/ 400 h 400"/>
                <a:gd name="T16" fmla="*/ 59 w 67"/>
                <a:gd name="T17" fmla="*/ 400 h 400"/>
                <a:gd name="T18" fmla="*/ 65 w 67"/>
                <a:gd name="T19" fmla="*/ 398 h 400"/>
                <a:gd name="T20" fmla="*/ 67 w 67"/>
                <a:gd name="T21" fmla="*/ 392 h 400"/>
                <a:gd name="T22" fmla="*/ 67 w 67"/>
                <a:gd name="T23" fmla="*/ 8 h 400"/>
                <a:gd name="T24" fmla="*/ 65 w 67"/>
                <a:gd name="T25" fmla="*/ 2 h 400"/>
                <a:gd name="T26" fmla="*/ 65 w 67"/>
                <a:gd name="T27" fmla="*/ 2 h 400"/>
                <a:gd name="T28" fmla="*/ 65 w 67"/>
                <a:gd name="T29" fmla="*/ 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400">
                  <a:moveTo>
                    <a:pt x="65" y="2"/>
                  </a:moveTo>
                  <a:cubicBezTo>
                    <a:pt x="63" y="1"/>
                    <a:pt x="61" y="0"/>
                    <a:pt x="5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95"/>
                    <a:pt x="1" y="397"/>
                    <a:pt x="3" y="398"/>
                  </a:cubicBezTo>
                  <a:cubicBezTo>
                    <a:pt x="4" y="400"/>
                    <a:pt x="6" y="400"/>
                    <a:pt x="9" y="400"/>
                  </a:cubicBezTo>
                  <a:cubicBezTo>
                    <a:pt x="59" y="400"/>
                    <a:pt x="59" y="400"/>
                    <a:pt x="59" y="400"/>
                  </a:cubicBezTo>
                  <a:cubicBezTo>
                    <a:pt x="61" y="400"/>
                    <a:pt x="63" y="400"/>
                    <a:pt x="65" y="398"/>
                  </a:cubicBezTo>
                  <a:cubicBezTo>
                    <a:pt x="66" y="397"/>
                    <a:pt x="67" y="395"/>
                    <a:pt x="67" y="392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6"/>
                    <a:pt x="66" y="4"/>
                    <a:pt x="65" y="2"/>
                  </a:cubicBezTo>
                  <a:close/>
                  <a:moveTo>
                    <a:pt x="65" y="2"/>
                  </a:moveTo>
                  <a:cubicBezTo>
                    <a:pt x="65" y="2"/>
                    <a:pt x="65" y="2"/>
                    <a:pt x="6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51187" y="6245767"/>
            <a:ext cx="577488" cy="538665"/>
            <a:chOff x="250825" y="8145463"/>
            <a:chExt cx="1889125" cy="1762125"/>
          </a:xfrm>
          <a:solidFill>
            <a:schemeClr val="bg1"/>
          </a:solidFill>
        </p:grpSpPr>
        <p:sp>
          <p:nvSpPr>
            <p:cNvPr id="51" name="Freeform 181"/>
            <p:cNvSpPr>
              <a:spLocks noEditPoints="1"/>
            </p:cNvSpPr>
            <p:nvPr/>
          </p:nvSpPr>
          <p:spPr bwMode="auto">
            <a:xfrm>
              <a:off x="376238" y="8145463"/>
              <a:ext cx="504825" cy="501650"/>
            </a:xfrm>
            <a:custGeom>
              <a:avLst/>
              <a:gdLst>
                <a:gd name="T0" fmla="*/ 67 w 134"/>
                <a:gd name="T1" fmla="*/ 133 h 133"/>
                <a:gd name="T2" fmla="*/ 114 w 134"/>
                <a:gd name="T3" fmla="*/ 114 h 133"/>
                <a:gd name="T4" fmla="*/ 134 w 134"/>
                <a:gd name="T5" fmla="*/ 67 h 133"/>
                <a:gd name="T6" fmla="*/ 114 w 134"/>
                <a:gd name="T7" fmla="*/ 20 h 133"/>
                <a:gd name="T8" fmla="*/ 67 w 134"/>
                <a:gd name="T9" fmla="*/ 0 h 133"/>
                <a:gd name="T10" fmla="*/ 20 w 134"/>
                <a:gd name="T11" fmla="*/ 20 h 133"/>
                <a:gd name="T12" fmla="*/ 0 w 134"/>
                <a:gd name="T13" fmla="*/ 67 h 133"/>
                <a:gd name="T14" fmla="*/ 20 w 134"/>
                <a:gd name="T15" fmla="*/ 114 h 133"/>
                <a:gd name="T16" fmla="*/ 67 w 134"/>
                <a:gd name="T17" fmla="*/ 133 h 133"/>
                <a:gd name="T18" fmla="*/ 67 w 134"/>
                <a:gd name="T19" fmla="*/ 133 h 133"/>
                <a:gd name="T20" fmla="*/ 67 w 134"/>
                <a:gd name="T2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33">
                  <a:moveTo>
                    <a:pt x="67" y="133"/>
                  </a:moveTo>
                  <a:cubicBezTo>
                    <a:pt x="86" y="133"/>
                    <a:pt x="101" y="127"/>
                    <a:pt x="114" y="114"/>
                  </a:cubicBezTo>
                  <a:cubicBezTo>
                    <a:pt x="127" y="101"/>
                    <a:pt x="134" y="85"/>
                    <a:pt x="134" y="67"/>
                  </a:cubicBezTo>
                  <a:cubicBezTo>
                    <a:pt x="134" y="48"/>
                    <a:pt x="127" y="33"/>
                    <a:pt x="114" y="20"/>
                  </a:cubicBezTo>
                  <a:cubicBezTo>
                    <a:pt x="101" y="7"/>
                    <a:pt x="86" y="0"/>
                    <a:pt x="67" y="0"/>
                  </a:cubicBezTo>
                  <a:cubicBezTo>
                    <a:pt x="49" y="0"/>
                    <a:pt x="33" y="7"/>
                    <a:pt x="20" y="20"/>
                  </a:cubicBezTo>
                  <a:cubicBezTo>
                    <a:pt x="7" y="33"/>
                    <a:pt x="0" y="48"/>
                    <a:pt x="0" y="67"/>
                  </a:cubicBezTo>
                  <a:cubicBezTo>
                    <a:pt x="0" y="85"/>
                    <a:pt x="7" y="101"/>
                    <a:pt x="20" y="114"/>
                  </a:cubicBezTo>
                  <a:cubicBezTo>
                    <a:pt x="33" y="127"/>
                    <a:pt x="49" y="133"/>
                    <a:pt x="67" y="133"/>
                  </a:cubicBezTo>
                  <a:close/>
                  <a:moveTo>
                    <a:pt x="67" y="133"/>
                  </a:moveTo>
                  <a:cubicBezTo>
                    <a:pt x="67" y="133"/>
                    <a:pt x="67" y="133"/>
                    <a:pt x="67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Freeform 182"/>
            <p:cNvSpPr>
              <a:spLocks noEditPoints="1"/>
            </p:cNvSpPr>
            <p:nvPr/>
          </p:nvSpPr>
          <p:spPr bwMode="auto">
            <a:xfrm>
              <a:off x="817563" y="8399463"/>
              <a:ext cx="754063" cy="754063"/>
            </a:xfrm>
            <a:custGeom>
              <a:avLst/>
              <a:gdLst>
                <a:gd name="T0" fmla="*/ 30 w 200"/>
                <a:gd name="T1" fmla="*/ 171 h 200"/>
                <a:gd name="T2" fmla="*/ 100 w 200"/>
                <a:gd name="T3" fmla="*/ 200 h 200"/>
                <a:gd name="T4" fmla="*/ 171 w 200"/>
                <a:gd name="T5" fmla="*/ 171 h 200"/>
                <a:gd name="T6" fmla="*/ 200 w 200"/>
                <a:gd name="T7" fmla="*/ 100 h 200"/>
                <a:gd name="T8" fmla="*/ 171 w 200"/>
                <a:gd name="T9" fmla="*/ 29 h 200"/>
                <a:gd name="T10" fmla="*/ 100 w 200"/>
                <a:gd name="T11" fmla="*/ 0 h 200"/>
                <a:gd name="T12" fmla="*/ 30 w 200"/>
                <a:gd name="T13" fmla="*/ 29 h 200"/>
                <a:gd name="T14" fmla="*/ 0 w 200"/>
                <a:gd name="T15" fmla="*/ 100 h 200"/>
                <a:gd name="T16" fmla="*/ 30 w 200"/>
                <a:gd name="T17" fmla="*/ 171 h 200"/>
                <a:gd name="T18" fmla="*/ 30 w 200"/>
                <a:gd name="T19" fmla="*/ 171 h 200"/>
                <a:gd name="T20" fmla="*/ 30 w 200"/>
                <a:gd name="T21" fmla="*/ 17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0">
                  <a:moveTo>
                    <a:pt x="30" y="171"/>
                  </a:moveTo>
                  <a:cubicBezTo>
                    <a:pt x="49" y="190"/>
                    <a:pt x="73" y="200"/>
                    <a:pt x="100" y="200"/>
                  </a:cubicBezTo>
                  <a:cubicBezTo>
                    <a:pt x="128" y="200"/>
                    <a:pt x="152" y="190"/>
                    <a:pt x="171" y="171"/>
                  </a:cubicBezTo>
                  <a:cubicBezTo>
                    <a:pt x="191" y="151"/>
                    <a:pt x="200" y="127"/>
                    <a:pt x="200" y="100"/>
                  </a:cubicBezTo>
                  <a:cubicBezTo>
                    <a:pt x="200" y="72"/>
                    <a:pt x="191" y="49"/>
                    <a:pt x="171" y="29"/>
                  </a:cubicBezTo>
                  <a:cubicBezTo>
                    <a:pt x="152" y="10"/>
                    <a:pt x="128" y="0"/>
                    <a:pt x="100" y="0"/>
                  </a:cubicBezTo>
                  <a:cubicBezTo>
                    <a:pt x="73" y="0"/>
                    <a:pt x="49" y="10"/>
                    <a:pt x="30" y="29"/>
                  </a:cubicBezTo>
                  <a:cubicBezTo>
                    <a:pt x="10" y="49"/>
                    <a:pt x="0" y="72"/>
                    <a:pt x="0" y="100"/>
                  </a:cubicBezTo>
                  <a:cubicBezTo>
                    <a:pt x="0" y="127"/>
                    <a:pt x="10" y="151"/>
                    <a:pt x="30" y="171"/>
                  </a:cubicBezTo>
                  <a:close/>
                  <a:moveTo>
                    <a:pt x="30" y="171"/>
                  </a:moveTo>
                  <a:cubicBezTo>
                    <a:pt x="30" y="171"/>
                    <a:pt x="30" y="171"/>
                    <a:pt x="30" y="1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Freeform 183"/>
            <p:cNvSpPr>
              <a:spLocks noEditPoints="1"/>
            </p:cNvSpPr>
            <p:nvPr/>
          </p:nvSpPr>
          <p:spPr bwMode="auto">
            <a:xfrm>
              <a:off x="1511300" y="8145463"/>
              <a:ext cx="501650" cy="501650"/>
            </a:xfrm>
            <a:custGeom>
              <a:avLst/>
              <a:gdLst>
                <a:gd name="T0" fmla="*/ 66 w 133"/>
                <a:gd name="T1" fmla="*/ 133 h 133"/>
                <a:gd name="T2" fmla="*/ 114 w 133"/>
                <a:gd name="T3" fmla="*/ 114 h 133"/>
                <a:gd name="T4" fmla="*/ 133 w 133"/>
                <a:gd name="T5" fmla="*/ 67 h 133"/>
                <a:gd name="T6" fmla="*/ 114 w 133"/>
                <a:gd name="T7" fmla="*/ 20 h 133"/>
                <a:gd name="T8" fmla="*/ 66 w 133"/>
                <a:gd name="T9" fmla="*/ 0 h 133"/>
                <a:gd name="T10" fmla="*/ 19 w 133"/>
                <a:gd name="T11" fmla="*/ 20 h 133"/>
                <a:gd name="T12" fmla="*/ 0 w 133"/>
                <a:gd name="T13" fmla="*/ 67 h 133"/>
                <a:gd name="T14" fmla="*/ 19 w 133"/>
                <a:gd name="T15" fmla="*/ 114 h 133"/>
                <a:gd name="T16" fmla="*/ 66 w 133"/>
                <a:gd name="T17" fmla="*/ 133 h 133"/>
                <a:gd name="T18" fmla="*/ 66 w 133"/>
                <a:gd name="T19" fmla="*/ 133 h 133"/>
                <a:gd name="T20" fmla="*/ 66 w 133"/>
                <a:gd name="T2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33">
                  <a:moveTo>
                    <a:pt x="66" y="133"/>
                  </a:moveTo>
                  <a:cubicBezTo>
                    <a:pt x="85" y="133"/>
                    <a:pt x="101" y="127"/>
                    <a:pt x="114" y="114"/>
                  </a:cubicBezTo>
                  <a:cubicBezTo>
                    <a:pt x="127" y="101"/>
                    <a:pt x="133" y="85"/>
                    <a:pt x="133" y="67"/>
                  </a:cubicBezTo>
                  <a:cubicBezTo>
                    <a:pt x="133" y="48"/>
                    <a:pt x="127" y="33"/>
                    <a:pt x="114" y="20"/>
                  </a:cubicBezTo>
                  <a:cubicBezTo>
                    <a:pt x="101" y="7"/>
                    <a:pt x="85" y="0"/>
                    <a:pt x="66" y="0"/>
                  </a:cubicBezTo>
                  <a:cubicBezTo>
                    <a:pt x="48" y="0"/>
                    <a:pt x="32" y="7"/>
                    <a:pt x="19" y="20"/>
                  </a:cubicBezTo>
                  <a:cubicBezTo>
                    <a:pt x="6" y="33"/>
                    <a:pt x="0" y="48"/>
                    <a:pt x="0" y="67"/>
                  </a:cubicBezTo>
                  <a:cubicBezTo>
                    <a:pt x="0" y="85"/>
                    <a:pt x="6" y="101"/>
                    <a:pt x="19" y="114"/>
                  </a:cubicBezTo>
                  <a:cubicBezTo>
                    <a:pt x="32" y="127"/>
                    <a:pt x="48" y="133"/>
                    <a:pt x="66" y="133"/>
                  </a:cubicBezTo>
                  <a:close/>
                  <a:moveTo>
                    <a:pt x="66" y="133"/>
                  </a:moveTo>
                  <a:cubicBezTo>
                    <a:pt x="66" y="133"/>
                    <a:pt x="66" y="133"/>
                    <a:pt x="66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Freeform 184"/>
            <p:cNvSpPr>
              <a:spLocks noEditPoints="1"/>
            </p:cNvSpPr>
            <p:nvPr/>
          </p:nvSpPr>
          <p:spPr bwMode="auto">
            <a:xfrm>
              <a:off x="1555750" y="8647113"/>
              <a:ext cx="584200" cy="506413"/>
            </a:xfrm>
            <a:custGeom>
              <a:avLst/>
              <a:gdLst>
                <a:gd name="T0" fmla="*/ 122 w 155"/>
                <a:gd name="T1" fmla="*/ 0 h 134"/>
                <a:gd name="T2" fmla="*/ 111 w 155"/>
                <a:gd name="T3" fmla="*/ 6 h 134"/>
                <a:gd name="T4" fmla="*/ 85 w 155"/>
                <a:gd name="T5" fmla="*/ 17 h 134"/>
                <a:gd name="T6" fmla="*/ 54 w 155"/>
                <a:gd name="T7" fmla="*/ 23 h 134"/>
                <a:gd name="T8" fmla="*/ 20 w 155"/>
                <a:gd name="T9" fmla="*/ 17 h 134"/>
                <a:gd name="T10" fmla="*/ 21 w 155"/>
                <a:gd name="T11" fmla="*/ 34 h 134"/>
                <a:gd name="T12" fmla="*/ 0 w 155"/>
                <a:gd name="T13" fmla="*/ 101 h 134"/>
                <a:gd name="T14" fmla="*/ 69 w 155"/>
                <a:gd name="T15" fmla="*/ 134 h 134"/>
                <a:gd name="T16" fmla="*/ 104 w 155"/>
                <a:gd name="T17" fmla="*/ 134 h 134"/>
                <a:gd name="T18" fmla="*/ 140 w 155"/>
                <a:gd name="T19" fmla="*/ 123 h 134"/>
                <a:gd name="T20" fmla="*/ 155 w 155"/>
                <a:gd name="T21" fmla="*/ 93 h 134"/>
                <a:gd name="T22" fmla="*/ 122 w 155"/>
                <a:gd name="T23" fmla="*/ 0 h 134"/>
                <a:gd name="T24" fmla="*/ 122 w 155"/>
                <a:gd name="T25" fmla="*/ 0 h 134"/>
                <a:gd name="T26" fmla="*/ 122 w 155"/>
                <a:gd name="T2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34">
                  <a:moveTo>
                    <a:pt x="122" y="0"/>
                  </a:moveTo>
                  <a:cubicBezTo>
                    <a:pt x="121" y="0"/>
                    <a:pt x="117" y="2"/>
                    <a:pt x="111" y="6"/>
                  </a:cubicBezTo>
                  <a:cubicBezTo>
                    <a:pt x="104" y="10"/>
                    <a:pt x="96" y="13"/>
                    <a:pt x="85" y="17"/>
                  </a:cubicBezTo>
                  <a:cubicBezTo>
                    <a:pt x="75" y="21"/>
                    <a:pt x="65" y="23"/>
                    <a:pt x="54" y="23"/>
                  </a:cubicBezTo>
                  <a:cubicBezTo>
                    <a:pt x="43" y="23"/>
                    <a:pt x="31" y="21"/>
                    <a:pt x="20" y="17"/>
                  </a:cubicBezTo>
                  <a:cubicBezTo>
                    <a:pt x="21" y="23"/>
                    <a:pt x="21" y="29"/>
                    <a:pt x="21" y="34"/>
                  </a:cubicBezTo>
                  <a:cubicBezTo>
                    <a:pt x="21" y="58"/>
                    <a:pt x="14" y="80"/>
                    <a:pt x="0" y="101"/>
                  </a:cubicBezTo>
                  <a:cubicBezTo>
                    <a:pt x="28" y="101"/>
                    <a:pt x="51" y="113"/>
                    <a:pt x="69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18" y="134"/>
                    <a:pt x="130" y="130"/>
                    <a:pt x="140" y="123"/>
                  </a:cubicBezTo>
                  <a:cubicBezTo>
                    <a:pt x="150" y="116"/>
                    <a:pt x="155" y="106"/>
                    <a:pt x="155" y="93"/>
                  </a:cubicBezTo>
                  <a:cubicBezTo>
                    <a:pt x="155" y="31"/>
                    <a:pt x="144" y="0"/>
                    <a:pt x="122" y="0"/>
                  </a:cubicBezTo>
                  <a:close/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 185"/>
            <p:cNvSpPr>
              <a:spLocks noEditPoints="1"/>
            </p:cNvSpPr>
            <p:nvPr/>
          </p:nvSpPr>
          <p:spPr bwMode="auto">
            <a:xfrm>
              <a:off x="504825" y="9088438"/>
              <a:ext cx="1382713" cy="819150"/>
            </a:xfrm>
            <a:custGeom>
              <a:avLst/>
              <a:gdLst>
                <a:gd name="T0" fmla="*/ 362 w 367"/>
                <a:gd name="T1" fmla="*/ 94 h 217"/>
                <a:gd name="T2" fmla="*/ 355 w 367"/>
                <a:gd name="T3" fmla="*/ 66 h 217"/>
                <a:gd name="T4" fmla="*/ 344 w 367"/>
                <a:gd name="T5" fmla="*/ 41 h 217"/>
                <a:gd name="T6" fmla="*/ 328 w 367"/>
                <a:gd name="T7" fmla="*/ 19 h 217"/>
                <a:gd name="T8" fmla="*/ 306 w 367"/>
                <a:gd name="T9" fmla="*/ 5 h 217"/>
                <a:gd name="T10" fmla="*/ 277 w 367"/>
                <a:gd name="T11" fmla="*/ 0 h 217"/>
                <a:gd name="T12" fmla="*/ 265 w 367"/>
                <a:gd name="T13" fmla="*/ 6 h 217"/>
                <a:gd name="T14" fmla="*/ 246 w 367"/>
                <a:gd name="T15" fmla="*/ 18 h 217"/>
                <a:gd name="T16" fmla="*/ 218 w 367"/>
                <a:gd name="T17" fmla="*/ 31 h 217"/>
                <a:gd name="T18" fmla="*/ 183 w 367"/>
                <a:gd name="T19" fmla="*/ 37 h 217"/>
                <a:gd name="T20" fmla="*/ 148 w 367"/>
                <a:gd name="T21" fmla="*/ 31 h 217"/>
                <a:gd name="T22" fmla="*/ 120 w 367"/>
                <a:gd name="T23" fmla="*/ 18 h 217"/>
                <a:gd name="T24" fmla="*/ 101 w 367"/>
                <a:gd name="T25" fmla="*/ 6 h 217"/>
                <a:gd name="T26" fmla="*/ 90 w 367"/>
                <a:gd name="T27" fmla="*/ 0 h 217"/>
                <a:gd name="T28" fmla="*/ 61 w 367"/>
                <a:gd name="T29" fmla="*/ 5 h 217"/>
                <a:gd name="T30" fmla="*/ 39 w 367"/>
                <a:gd name="T31" fmla="*/ 19 h 217"/>
                <a:gd name="T32" fmla="*/ 22 w 367"/>
                <a:gd name="T33" fmla="*/ 41 h 217"/>
                <a:gd name="T34" fmla="*/ 11 w 367"/>
                <a:gd name="T35" fmla="*/ 66 h 217"/>
                <a:gd name="T36" fmla="*/ 4 w 367"/>
                <a:gd name="T37" fmla="*/ 94 h 217"/>
                <a:gd name="T38" fmla="*/ 1 w 367"/>
                <a:gd name="T39" fmla="*/ 123 h 217"/>
                <a:gd name="T40" fmla="*/ 0 w 367"/>
                <a:gd name="T41" fmla="*/ 150 h 217"/>
                <a:gd name="T42" fmla="*/ 19 w 367"/>
                <a:gd name="T43" fmla="*/ 199 h 217"/>
                <a:gd name="T44" fmla="*/ 69 w 367"/>
                <a:gd name="T45" fmla="*/ 217 h 217"/>
                <a:gd name="T46" fmla="*/ 297 w 367"/>
                <a:gd name="T47" fmla="*/ 217 h 217"/>
                <a:gd name="T48" fmla="*/ 348 w 367"/>
                <a:gd name="T49" fmla="*/ 199 h 217"/>
                <a:gd name="T50" fmla="*/ 367 w 367"/>
                <a:gd name="T51" fmla="*/ 150 h 217"/>
                <a:gd name="T52" fmla="*/ 366 w 367"/>
                <a:gd name="T53" fmla="*/ 123 h 217"/>
                <a:gd name="T54" fmla="*/ 362 w 367"/>
                <a:gd name="T55" fmla="*/ 94 h 217"/>
                <a:gd name="T56" fmla="*/ 362 w 367"/>
                <a:gd name="T57" fmla="*/ 94 h 217"/>
                <a:gd name="T58" fmla="*/ 362 w 367"/>
                <a:gd name="T59" fmla="*/ 9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7" h="217">
                  <a:moveTo>
                    <a:pt x="362" y="94"/>
                  </a:moveTo>
                  <a:cubicBezTo>
                    <a:pt x="360" y="84"/>
                    <a:pt x="358" y="75"/>
                    <a:pt x="355" y="66"/>
                  </a:cubicBezTo>
                  <a:cubicBezTo>
                    <a:pt x="353" y="57"/>
                    <a:pt x="349" y="49"/>
                    <a:pt x="344" y="41"/>
                  </a:cubicBezTo>
                  <a:cubicBezTo>
                    <a:pt x="339" y="32"/>
                    <a:pt x="334" y="25"/>
                    <a:pt x="328" y="19"/>
                  </a:cubicBezTo>
                  <a:cubicBezTo>
                    <a:pt x="322" y="14"/>
                    <a:pt x="314" y="9"/>
                    <a:pt x="306" y="5"/>
                  </a:cubicBezTo>
                  <a:cubicBezTo>
                    <a:pt x="297" y="2"/>
                    <a:pt x="287" y="0"/>
                    <a:pt x="277" y="0"/>
                  </a:cubicBezTo>
                  <a:cubicBezTo>
                    <a:pt x="275" y="0"/>
                    <a:pt x="271" y="2"/>
                    <a:pt x="265" y="6"/>
                  </a:cubicBezTo>
                  <a:cubicBezTo>
                    <a:pt x="260" y="10"/>
                    <a:pt x="253" y="14"/>
                    <a:pt x="246" y="18"/>
                  </a:cubicBezTo>
                  <a:cubicBezTo>
                    <a:pt x="239" y="23"/>
                    <a:pt x="230" y="27"/>
                    <a:pt x="218" y="31"/>
                  </a:cubicBezTo>
                  <a:cubicBezTo>
                    <a:pt x="207" y="35"/>
                    <a:pt x="195" y="37"/>
                    <a:pt x="183" y="37"/>
                  </a:cubicBezTo>
                  <a:cubicBezTo>
                    <a:pt x="171" y="37"/>
                    <a:pt x="160" y="35"/>
                    <a:pt x="148" y="31"/>
                  </a:cubicBezTo>
                  <a:cubicBezTo>
                    <a:pt x="136" y="27"/>
                    <a:pt x="127" y="23"/>
                    <a:pt x="120" y="18"/>
                  </a:cubicBezTo>
                  <a:cubicBezTo>
                    <a:pt x="113" y="14"/>
                    <a:pt x="107" y="10"/>
                    <a:pt x="101" y="6"/>
                  </a:cubicBezTo>
                  <a:cubicBezTo>
                    <a:pt x="95" y="2"/>
                    <a:pt x="92" y="0"/>
                    <a:pt x="90" y="0"/>
                  </a:cubicBezTo>
                  <a:cubicBezTo>
                    <a:pt x="79" y="0"/>
                    <a:pt x="70" y="2"/>
                    <a:pt x="61" y="5"/>
                  </a:cubicBezTo>
                  <a:cubicBezTo>
                    <a:pt x="52" y="9"/>
                    <a:pt x="45" y="14"/>
                    <a:pt x="39" y="19"/>
                  </a:cubicBezTo>
                  <a:cubicBezTo>
                    <a:pt x="33" y="25"/>
                    <a:pt x="27" y="32"/>
                    <a:pt x="22" y="41"/>
                  </a:cubicBezTo>
                  <a:cubicBezTo>
                    <a:pt x="18" y="49"/>
                    <a:pt x="14" y="57"/>
                    <a:pt x="11" y="66"/>
                  </a:cubicBezTo>
                  <a:cubicBezTo>
                    <a:pt x="8" y="75"/>
                    <a:pt x="6" y="84"/>
                    <a:pt x="4" y="94"/>
                  </a:cubicBezTo>
                  <a:cubicBezTo>
                    <a:pt x="2" y="104"/>
                    <a:pt x="1" y="114"/>
                    <a:pt x="1" y="123"/>
                  </a:cubicBezTo>
                  <a:cubicBezTo>
                    <a:pt x="0" y="131"/>
                    <a:pt x="0" y="140"/>
                    <a:pt x="0" y="150"/>
                  </a:cubicBezTo>
                  <a:cubicBezTo>
                    <a:pt x="0" y="171"/>
                    <a:pt x="6" y="187"/>
                    <a:pt x="19" y="199"/>
                  </a:cubicBezTo>
                  <a:cubicBezTo>
                    <a:pt x="31" y="211"/>
                    <a:pt x="48" y="217"/>
                    <a:pt x="69" y="217"/>
                  </a:cubicBezTo>
                  <a:cubicBezTo>
                    <a:pt x="297" y="217"/>
                    <a:pt x="297" y="217"/>
                    <a:pt x="297" y="217"/>
                  </a:cubicBezTo>
                  <a:cubicBezTo>
                    <a:pt x="318" y="217"/>
                    <a:pt x="335" y="211"/>
                    <a:pt x="348" y="199"/>
                  </a:cubicBezTo>
                  <a:cubicBezTo>
                    <a:pt x="360" y="187"/>
                    <a:pt x="367" y="171"/>
                    <a:pt x="367" y="150"/>
                  </a:cubicBezTo>
                  <a:cubicBezTo>
                    <a:pt x="367" y="140"/>
                    <a:pt x="367" y="131"/>
                    <a:pt x="366" y="123"/>
                  </a:cubicBezTo>
                  <a:cubicBezTo>
                    <a:pt x="365" y="114"/>
                    <a:pt x="364" y="104"/>
                    <a:pt x="362" y="94"/>
                  </a:cubicBezTo>
                  <a:close/>
                  <a:moveTo>
                    <a:pt x="362" y="94"/>
                  </a:moveTo>
                  <a:cubicBezTo>
                    <a:pt x="362" y="94"/>
                    <a:pt x="362" y="94"/>
                    <a:pt x="362" y="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Freeform 186"/>
            <p:cNvSpPr>
              <a:spLocks noEditPoints="1"/>
            </p:cNvSpPr>
            <p:nvPr/>
          </p:nvSpPr>
          <p:spPr bwMode="auto">
            <a:xfrm>
              <a:off x="250825" y="8647113"/>
              <a:ext cx="585788" cy="506413"/>
            </a:xfrm>
            <a:custGeom>
              <a:avLst/>
              <a:gdLst>
                <a:gd name="T0" fmla="*/ 155 w 155"/>
                <a:gd name="T1" fmla="*/ 101 h 134"/>
                <a:gd name="T2" fmla="*/ 133 w 155"/>
                <a:gd name="T3" fmla="*/ 34 h 134"/>
                <a:gd name="T4" fmla="*/ 135 w 155"/>
                <a:gd name="T5" fmla="*/ 17 h 134"/>
                <a:gd name="T6" fmla="*/ 100 w 155"/>
                <a:gd name="T7" fmla="*/ 23 h 134"/>
                <a:gd name="T8" fmla="*/ 69 w 155"/>
                <a:gd name="T9" fmla="*/ 17 h 134"/>
                <a:gd name="T10" fmla="*/ 44 w 155"/>
                <a:gd name="T11" fmla="*/ 6 h 134"/>
                <a:gd name="T12" fmla="*/ 32 w 155"/>
                <a:gd name="T13" fmla="*/ 0 h 134"/>
                <a:gd name="T14" fmla="*/ 0 w 155"/>
                <a:gd name="T15" fmla="*/ 93 h 134"/>
                <a:gd name="T16" fmla="*/ 15 w 155"/>
                <a:gd name="T17" fmla="*/ 123 h 134"/>
                <a:gd name="T18" fmla="*/ 51 w 155"/>
                <a:gd name="T19" fmla="*/ 134 h 134"/>
                <a:gd name="T20" fmla="*/ 86 w 155"/>
                <a:gd name="T21" fmla="*/ 134 h 134"/>
                <a:gd name="T22" fmla="*/ 155 w 155"/>
                <a:gd name="T23" fmla="*/ 101 h 134"/>
                <a:gd name="T24" fmla="*/ 155 w 155"/>
                <a:gd name="T25" fmla="*/ 101 h 134"/>
                <a:gd name="T26" fmla="*/ 155 w 155"/>
                <a:gd name="T27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34">
                  <a:moveTo>
                    <a:pt x="155" y="101"/>
                  </a:moveTo>
                  <a:cubicBezTo>
                    <a:pt x="141" y="80"/>
                    <a:pt x="133" y="58"/>
                    <a:pt x="133" y="34"/>
                  </a:cubicBezTo>
                  <a:cubicBezTo>
                    <a:pt x="133" y="29"/>
                    <a:pt x="134" y="23"/>
                    <a:pt x="135" y="17"/>
                  </a:cubicBezTo>
                  <a:cubicBezTo>
                    <a:pt x="123" y="21"/>
                    <a:pt x="112" y="23"/>
                    <a:pt x="100" y="23"/>
                  </a:cubicBezTo>
                  <a:cubicBezTo>
                    <a:pt x="90" y="23"/>
                    <a:pt x="80" y="21"/>
                    <a:pt x="69" y="17"/>
                  </a:cubicBezTo>
                  <a:cubicBezTo>
                    <a:pt x="59" y="13"/>
                    <a:pt x="50" y="10"/>
                    <a:pt x="44" y="6"/>
                  </a:cubicBezTo>
                  <a:cubicBezTo>
                    <a:pt x="37" y="2"/>
                    <a:pt x="33" y="0"/>
                    <a:pt x="32" y="0"/>
                  </a:cubicBezTo>
                  <a:cubicBezTo>
                    <a:pt x="11" y="0"/>
                    <a:pt x="0" y="31"/>
                    <a:pt x="0" y="93"/>
                  </a:cubicBezTo>
                  <a:cubicBezTo>
                    <a:pt x="0" y="106"/>
                    <a:pt x="5" y="116"/>
                    <a:pt x="15" y="123"/>
                  </a:cubicBezTo>
                  <a:cubicBezTo>
                    <a:pt x="24" y="130"/>
                    <a:pt x="36" y="134"/>
                    <a:pt x="51" y="134"/>
                  </a:cubicBezTo>
                  <a:cubicBezTo>
                    <a:pt x="86" y="134"/>
                    <a:pt x="86" y="134"/>
                    <a:pt x="86" y="134"/>
                  </a:cubicBezTo>
                  <a:cubicBezTo>
                    <a:pt x="103" y="113"/>
                    <a:pt x="126" y="101"/>
                    <a:pt x="155" y="101"/>
                  </a:cubicBezTo>
                  <a:close/>
                  <a:moveTo>
                    <a:pt x="155" y="101"/>
                  </a:moveTo>
                  <a:cubicBezTo>
                    <a:pt x="155" y="101"/>
                    <a:pt x="155" y="101"/>
                    <a:pt x="155" y="1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7" name="Freeform 21"/>
          <p:cNvSpPr>
            <a:spLocks noEditPoints="1"/>
          </p:cNvSpPr>
          <p:nvPr/>
        </p:nvSpPr>
        <p:spPr bwMode="auto">
          <a:xfrm>
            <a:off x="7067893" y="7898898"/>
            <a:ext cx="560782" cy="715303"/>
          </a:xfrm>
          <a:custGeom>
            <a:avLst/>
            <a:gdLst>
              <a:gd name="T0" fmla="*/ 296 w 366"/>
              <a:gd name="T1" fmla="*/ 261 h 467"/>
              <a:gd name="T2" fmla="*/ 240 w 366"/>
              <a:gd name="T3" fmla="*/ 277 h 467"/>
              <a:gd name="T4" fmla="*/ 206 w 366"/>
              <a:gd name="T5" fmla="*/ 302 h 467"/>
              <a:gd name="T6" fmla="*/ 221 w 366"/>
              <a:gd name="T7" fmla="*/ 233 h 467"/>
              <a:gd name="T8" fmla="*/ 237 w 366"/>
              <a:gd name="T9" fmla="*/ 235 h 467"/>
              <a:gd name="T10" fmla="*/ 276 w 366"/>
              <a:gd name="T11" fmla="*/ 233 h 467"/>
              <a:gd name="T12" fmla="*/ 319 w 366"/>
              <a:gd name="T13" fmla="*/ 214 h 467"/>
              <a:gd name="T14" fmla="*/ 350 w 366"/>
              <a:gd name="T15" fmla="*/ 169 h 467"/>
              <a:gd name="T16" fmla="*/ 321 w 366"/>
              <a:gd name="T17" fmla="*/ 125 h 467"/>
              <a:gd name="T18" fmla="*/ 268 w 366"/>
              <a:gd name="T19" fmla="*/ 141 h 467"/>
              <a:gd name="T20" fmla="*/ 237 w 366"/>
              <a:gd name="T21" fmla="*/ 170 h 467"/>
              <a:gd name="T22" fmla="*/ 226 w 366"/>
              <a:gd name="T23" fmla="*/ 186 h 467"/>
              <a:gd name="T24" fmla="*/ 226 w 366"/>
              <a:gd name="T25" fmla="*/ 155 h 467"/>
              <a:gd name="T26" fmla="*/ 232 w 366"/>
              <a:gd name="T27" fmla="*/ 140 h 467"/>
              <a:gd name="T28" fmla="*/ 241 w 366"/>
              <a:gd name="T29" fmla="*/ 104 h 467"/>
              <a:gd name="T30" fmla="*/ 235 w 366"/>
              <a:gd name="T31" fmla="*/ 58 h 467"/>
              <a:gd name="T32" fmla="*/ 201 w 366"/>
              <a:gd name="T33" fmla="*/ 16 h 467"/>
              <a:gd name="T34" fmla="*/ 149 w 366"/>
              <a:gd name="T35" fmla="*/ 36 h 467"/>
              <a:gd name="T36" fmla="*/ 155 w 366"/>
              <a:gd name="T37" fmla="*/ 99 h 467"/>
              <a:gd name="T38" fmla="*/ 186 w 366"/>
              <a:gd name="T39" fmla="*/ 141 h 467"/>
              <a:gd name="T40" fmla="*/ 204 w 366"/>
              <a:gd name="T41" fmla="*/ 157 h 467"/>
              <a:gd name="T42" fmla="*/ 200 w 366"/>
              <a:gd name="T43" fmla="*/ 204 h 467"/>
              <a:gd name="T44" fmla="*/ 188 w 366"/>
              <a:gd name="T45" fmla="*/ 179 h 467"/>
              <a:gd name="T46" fmla="*/ 163 w 366"/>
              <a:gd name="T47" fmla="*/ 147 h 467"/>
              <a:gd name="T48" fmla="*/ 120 w 366"/>
              <a:gd name="T49" fmla="*/ 126 h 467"/>
              <a:gd name="T50" fmla="*/ 56 w 366"/>
              <a:gd name="T51" fmla="*/ 135 h 467"/>
              <a:gd name="T52" fmla="*/ 77 w 366"/>
              <a:gd name="T53" fmla="*/ 193 h 467"/>
              <a:gd name="T54" fmla="*/ 119 w 366"/>
              <a:gd name="T55" fmla="*/ 221 h 467"/>
              <a:gd name="T56" fmla="*/ 163 w 366"/>
              <a:gd name="T57" fmla="*/ 230 h 467"/>
              <a:gd name="T58" fmla="*/ 193 w 366"/>
              <a:gd name="T59" fmla="*/ 229 h 467"/>
              <a:gd name="T60" fmla="*/ 177 w 366"/>
              <a:gd name="T61" fmla="*/ 304 h 467"/>
              <a:gd name="T62" fmla="*/ 139 w 366"/>
              <a:gd name="T63" fmla="*/ 263 h 467"/>
              <a:gd name="T64" fmla="*/ 63 w 366"/>
              <a:gd name="T65" fmla="*/ 246 h 467"/>
              <a:gd name="T66" fmla="*/ 27 w 366"/>
              <a:gd name="T67" fmla="*/ 299 h 467"/>
              <a:gd name="T68" fmla="*/ 73 w 366"/>
              <a:gd name="T69" fmla="*/ 340 h 467"/>
              <a:gd name="T70" fmla="*/ 121 w 366"/>
              <a:gd name="T71" fmla="*/ 349 h 467"/>
              <a:gd name="T72" fmla="*/ 161 w 366"/>
              <a:gd name="T73" fmla="*/ 339 h 467"/>
              <a:gd name="T74" fmla="*/ 12 w 366"/>
              <a:gd name="T75" fmla="*/ 444 h 467"/>
              <a:gd name="T76" fmla="*/ 0 w 366"/>
              <a:gd name="T77" fmla="*/ 455 h 467"/>
              <a:gd name="T78" fmla="*/ 12 w 366"/>
              <a:gd name="T79" fmla="*/ 467 h 467"/>
              <a:gd name="T80" fmla="*/ 187 w 366"/>
              <a:gd name="T81" fmla="*/ 339 h 467"/>
              <a:gd name="T82" fmla="*/ 204 w 366"/>
              <a:gd name="T83" fmla="*/ 347 h 467"/>
              <a:gd name="T84" fmla="*/ 245 w 366"/>
              <a:gd name="T85" fmla="*/ 360 h 467"/>
              <a:gd name="T86" fmla="*/ 296 w 366"/>
              <a:gd name="T87" fmla="*/ 359 h 467"/>
              <a:gd name="T88" fmla="*/ 346 w 366"/>
              <a:gd name="T89" fmla="*/ 324 h 467"/>
              <a:gd name="T90" fmla="*/ 330 w 366"/>
              <a:gd name="T91" fmla="*/ 267 h 467"/>
              <a:gd name="T92" fmla="*/ 330 w 366"/>
              <a:gd name="T93" fmla="*/ 26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6" h="467">
                <a:moveTo>
                  <a:pt x="330" y="267"/>
                </a:moveTo>
                <a:cubicBezTo>
                  <a:pt x="317" y="263"/>
                  <a:pt x="306" y="261"/>
                  <a:pt x="296" y="261"/>
                </a:cubicBezTo>
                <a:cubicBezTo>
                  <a:pt x="286" y="261"/>
                  <a:pt x="276" y="263"/>
                  <a:pt x="266" y="266"/>
                </a:cubicBezTo>
                <a:cubicBezTo>
                  <a:pt x="255" y="270"/>
                  <a:pt x="247" y="273"/>
                  <a:pt x="240" y="277"/>
                </a:cubicBezTo>
                <a:cubicBezTo>
                  <a:pt x="233" y="281"/>
                  <a:pt x="226" y="286"/>
                  <a:pt x="219" y="291"/>
                </a:cubicBezTo>
                <a:cubicBezTo>
                  <a:pt x="213" y="296"/>
                  <a:pt x="209" y="300"/>
                  <a:pt x="206" y="302"/>
                </a:cubicBezTo>
                <a:cubicBezTo>
                  <a:pt x="204" y="304"/>
                  <a:pt x="203" y="305"/>
                  <a:pt x="202" y="307"/>
                </a:cubicBezTo>
                <a:cubicBezTo>
                  <a:pt x="210" y="283"/>
                  <a:pt x="217" y="258"/>
                  <a:pt x="221" y="233"/>
                </a:cubicBezTo>
                <a:cubicBezTo>
                  <a:pt x="225" y="234"/>
                  <a:pt x="225" y="234"/>
                  <a:pt x="225" y="234"/>
                </a:cubicBezTo>
                <a:cubicBezTo>
                  <a:pt x="228" y="234"/>
                  <a:pt x="232" y="235"/>
                  <a:pt x="237" y="235"/>
                </a:cubicBezTo>
                <a:cubicBezTo>
                  <a:pt x="243" y="235"/>
                  <a:pt x="248" y="235"/>
                  <a:pt x="255" y="235"/>
                </a:cubicBezTo>
                <a:cubicBezTo>
                  <a:pt x="262" y="235"/>
                  <a:pt x="269" y="234"/>
                  <a:pt x="276" y="233"/>
                </a:cubicBezTo>
                <a:cubicBezTo>
                  <a:pt x="283" y="231"/>
                  <a:pt x="290" y="229"/>
                  <a:pt x="298" y="226"/>
                </a:cubicBezTo>
                <a:cubicBezTo>
                  <a:pt x="305" y="224"/>
                  <a:pt x="312" y="220"/>
                  <a:pt x="319" y="214"/>
                </a:cubicBezTo>
                <a:cubicBezTo>
                  <a:pt x="326" y="209"/>
                  <a:pt x="332" y="203"/>
                  <a:pt x="337" y="196"/>
                </a:cubicBezTo>
                <a:cubicBezTo>
                  <a:pt x="343" y="189"/>
                  <a:pt x="347" y="180"/>
                  <a:pt x="350" y="169"/>
                </a:cubicBezTo>
                <a:cubicBezTo>
                  <a:pt x="354" y="158"/>
                  <a:pt x="356" y="145"/>
                  <a:pt x="356" y="132"/>
                </a:cubicBezTo>
                <a:cubicBezTo>
                  <a:pt x="344" y="128"/>
                  <a:pt x="333" y="126"/>
                  <a:pt x="321" y="125"/>
                </a:cubicBezTo>
                <a:cubicBezTo>
                  <a:pt x="310" y="125"/>
                  <a:pt x="300" y="126"/>
                  <a:pt x="292" y="129"/>
                </a:cubicBezTo>
                <a:cubicBezTo>
                  <a:pt x="284" y="132"/>
                  <a:pt x="276" y="136"/>
                  <a:pt x="268" y="141"/>
                </a:cubicBezTo>
                <a:cubicBezTo>
                  <a:pt x="261" y="146"/>
                  <a:pt x="254" y="151"/>
                  <a:pt x="250" y="155"/>
                </a:cubicBezTo>
                <a:cubicBezTo>
                  <a:pt x="245" y="160"/>
                  <a:pt x="241" y="165"/>
                  <a:pt x="237" y="170"/>
                </a:cubicBezTo>
                <a:cubicBezTo>
                  <a:pt x="233" y="176"/>
                  <a:pt x="230" y="180"/>
                  <a:pt x="229" y="182"/>
                </a:cubicBezTo>
                <a:cubicBezTo>
                  <a:pt x="227" y="184"/>
                  <a:pt x="227" y="185"/>
                  <a:pt x="226" y="186"/>
                </a:cubicBezTo>
                <a:cubicBezTo>
                  <a:pt x="226" y="182"/>
                  <a:pt x="226" y="176"/>
                  <a:pt x="226" y="168"/>
                </a:cubicBezTo>
                <a:cubicBezTo>
                  <a:pt x="226" y="160"/>
                  <a:pt x="226" y="155"/>
                  <a:pt x="226" y="155"/>
                </a:cubicBezTo>
                <a:cubicBezTo>
                  <a:pt x="228" y="151"/>
                  <a:pt x="228" y="151"/>
                  <a:pt x="228" y="151"/>
                </a:cubicBezTo>
                <a:cubicBezTo>
                  <a:pt x="229" y="148"/>
                  <a:pt x="231" y="144"/>
                  <a:pt x="232" y="140"/>
                </a:cubicBezTo>
                <a:cubicBezTo>
                  <a:pt x="234" y="135"/>
                  <a:pt x="236" y="130"/>
                  <a:pt x="237" y="124"/>
                </a:cubicBezTo>
                <a:cubicBezTo>
                  <a:pt x="239" y="117"/>
                  <a:pt x="240" y="111"/>
                  <a:pt x="241" y="104"/>
                </a:cubicBezTo>
                <a:cubicBezTo>
                  <a:pt x="241" y="96"/>
                  <a:pt x="241" y="89"/>
                  <a:pt x="241" y="81"/>
                </a:cubicBezTo>
                <a:cubicBezTo>
                  <a:pt x="240" y="74"/>
                  <a:pt x="239" y="66"/>
                  <a:pt x="235" y="58"/>
                </a:cubicBezTo>
                <a:cubicBezTo>
                  <a:pt x="232" y="50"/>
                  <a:pt x="228" y="43"/>
                  <a:pt x="223" y="36"/>
                </a:cubicBezTo>
                <a:cubicBezTo>
                  <a:pt x="218" y="29"/>
                  <a:pt x="210" y="22"/>
                  <a:pt x="201" y="16"/>
                </a:cubicBezTo>
                <a:cubicBezTo>
                  <a:pt x="191" y="10"/>
                  <a:pt x="180" y="4"/>
                  <a:pt x="168" y="0"/>
                </a:cubicBezTo>
                <a:cubicBezTo>
                  <a:pt x="159" y="12"/>
                  <a:pt x="153" y="24"/>
                  <a:pt x="149" y="36"/>
                </a:cubicBezTo>
                <a:cubicBezTo>
                  <a:pt x="146" y="48"/>
                  <a:pt x="145" y="59"/>
                  <a:pt x="146" y="69"/>
                </a:cubicBezTo>
                <a:cubicBezTo>
                  <a:pt x="147" y="79"/>
                  <a:pt x="150" y="89"/>
                  <a:pt x="155" y="99"/>
                </a:cubicBezTo>
                <a:cubicBezTo>
                  <a:pt x="159" y="108"/>
                  <a:pt x="164" y="116"/>
                  <a:pt x="169" y="123"/>
                </a:cubicBezTo>
                <a:cubicBezTo>
                  <a:pt x="174" y="129"/>
                  <a:pt x="179" y="135"/>
                  <a:pt x="186" y="141"/>
                </a:cubicBezTo>
                <a:cubicBezTo>
                  <a:pt x="192" y="147"/>
                  <a:pt x="196" y="151"/>
                  <a:pt x="198" y="153"/>
                </a:cubicBezTo>
                <a:cubicBezTo>
                  <a:pt x="201" y="155"/>
                  <a:pt x="202" y="156"/>
                  <a:pt x="204" y="157"/>
                </a:cubicBezTo>
                <a:cubicBezTo>
                  <a:pt x="204" y="170"/>
                  <a:pt x="203" y="187"/>
                  <a:pt x="201" y="208"/>
                </a:cubicBezTo>
                <a:cubicBezTo>
                  <a:pt x="200" y="204"/>
                  <a:pt x="200" y="204"/>
                  <a:pt x="200" y="204"/>
                </a:cubicBezTo>
                <a:cubicBezTo>
                  <a:pt x="199" y="201"/>
                  <a:pt x="197" y="198"/>
                  <a:pt x="196" y="194"/>
                </a:cubicBezTo>
                <a:cubicBezTo>
                  <a:pt x="194" y="189"/>
                  <a:pt x="191" y="184"/>
                  <a:pt x="188" y="179"/>
                </a:cubicBezTo>
                <a:cubicBezTo>
                  <a:pt x="186" y="173"/>
                  <a:pt x="182" y="168"/>
                  <a:pt x="177" y="163"/>
                </a:cubicBezTo>
                <a:cubicBezTo>
                  <a:pt x="173" y="157"/>
                  <a:pt x="168" y="152"/>
                  <a:pt x="163" y="147"/>
                </a:cubicBezTo>
                <a:cubicBezTo>
                  <a:pt x="158" y="142"/>
                  <a:pt x="151" y="137"/>
                  <a:pt x="144" y="134"/>
                </a:cubicBezTo>
                <a:cubicBezTo>
                  <a:pt x="136" y="130"/>
                  <a:pt x="128" y="127"/>
                  <a:pt x="120" y="126"/>
                </a:cubicBezTo>
                <a:cubicBezTo>
                  <a:pt x="111" y="124"/>
                  <a:pt x="101" y="124"/>
                  <a:pt x="90" y="126"/>
                </a:cubicBezTo>
                <a:cubicBezTo>
                  <a:pt x="79" y="127"/>
                  <a:pt x="68" y="130"/>
                  <a:pt x="56" y="135"/>
                </a:cubicBezTo>
                <a:cubicBezTo>
                  <a:pt x="57" y="147"/>
                  <a:pt x="59" y="158"/>
                  <a:pt x="63" y="168"/>
                </a:cubicBezTo>
                <a:cubicBezTo>
                  <a:pt x="67" y="178"/>
                  <a:pt x="72" y="186"/>
                  <a:pt x="77" y="193"/>
                </a:cubicBezTo>
                <a:cubicBezTo>
                  <a:pt x="83" y="199"/>
                  <a:pt x="89" y="205"/>
                  <a:pt x="97" y="210"/>
                </a:cubicBezTo>
                <a:cubicBezTo>
                  <a:pt x="104" y="215"/>
                  <a:pt x="112" y="218"/>
                  <a:pt x="119" y="221"/>
                </a:cubicBezTo>
                <a:cubicBezTo>
                  <a:pt x="126" y="223"/>
                  <a:pt x="133" y="225"/>
                  <a:pt x="142" y="227"/>
                </a:cubicBezTo>
                <a:cubicBezTo>
                  <a:pt x="150" y="228"/>
                  <a:pt x="157" y="229"/>
                  <a:pt x="163" y="230"/>
                </a:cubicBezTo>
                <a:cubicBezTo>
                  <a:pt x="169" y="230"/>
                  <a:pt x="175" y="230"/>
                  <a:pt x="181" y="230"/>
                </a:cubicBezTo>
                <a:cubicBezTo>
                  <a:pt x="187" y="230"/>
                  <a:pt x="191" y="229"/>
                  <a:pt x="193" y="229"/>
                </a:cubicBezTo>
                <a:cubicBezTo>
                  <a:pt x="195" y="229"/>
                  <a:pt x="197" y="229"/>
                  <a:pt x="198" y="228"/>
                </a:cubicBezTo>
                <a:cubicBezTo>
                  <a:pt x="193" y="256"/>
                  <a:pt x="187" y="281"/>
                  <a:pt x="177" y="304"/>
                </a:cubicBezTo>
                <a:cubicBezTo>
                  <a:pt x="173" y="297"/>
                  <a:pt x="168" y="289"/>
                  <a:pt x="163" y="283"/>
                </a:cubicBezTo>
                <a:cubicBezTo>
                  <a:pt x="157" y="276"/>
                  <a:pt x="149" y="270"/>
                  <a:pt x="139" y="263"/>
                </a:cubicBezTo>
                <a:cubicBezTo>
                  <a:pt x="130" y="256"/>
                  <a:pt x="119" y="251"/>
                  <a:pt x="107" y="248"/>
                </a:cubicBezTo>
                <a:cubicBezTo>
                  <a:pt x="95" y="245"/>
                  <a:pt x="81" y="244"/>
                  <a:pt x="63" y="246"/>
                </a:cubicBezTo>
                <a:cubicBezTo>
                  <a:pt x="46" y="248"/>
                  <a:pt x="27" y="253"/>
                  <a:pt x="8" y="261"/>
                </a:cubicBezTo>
                <a:cubicBezTo>
                  <a:pt x="13" y="275"/>
                  <a:pt x="20" y="288"/>
                  <a:pt x="27" y="299"/>
                </a:cubicBezTo>
                <a:cubicBezTo>
                  <a:pt x="34" y="310"/>
                  <a:pt x="42" y="319"/>
                  <a:pt x="49" y="325"/>
                </a:cubicBezTo>
                <a:cubicBezTo>
                  <a:pt x="56" y="332"/>
                  <a:pt x="64" y="337"/>
                  <a:pt x="73" y="340"/>
                </a:cubicBezTo>
                <a:cubicBezTo>
                  <a:pt x="82" y="344"/>
                  <a:pt x="90" y="347"/>
                  <a:pt x="97" y="348"/>
                </a:cubicBezTo>
                <a:cubicBezTo>
                  <a:pt x="105" y="349"/>
                  <a:pt x="113" y="349"/>
                  <a:pt x="121" y="349"/>
                </a:cubicBezTo>
                <a:cubicBezTo>
                  <a:pt x="129" y="348"/>
                  <a:pt x="136" y="347"/>
                  <a:pt x="143" y="345"/>
                </a:cubicBezTo>
                <a:cubicBezTo>
                  <a:pt x="149" y="344"/>
                  <a:pt x="155" y="342"/>
                  <a:pt x="161" y="339"/>
                </a:cubicBezTo>
                <a:cubicBezTo>
                  <a:pt x="144" y="372"/>
                  <a:pt x="122" y="397"/>
                  <a:pt x="96" y="416"/>
                </a:cubicBezTo>
                <a:cubicBezTo>
                  <a:pt x="70" y="434"/>
                  <a:pt x="42" y="444"/>
                  <a:pt x="12" y="444"/>
                </a:cubicBezTo>
                <a:cubicBezTo>
                  <a:pt x="8" y="444"/>
                  <a:pt x="6" y="445"/>
                  <a:pt x="3" y="447"/>
                </a:cubicBezTo>
                <a:cubicBezTo>
                  <a:pt x="1" y="449"/>
                  <a:pt x="0" y="452"/>
                  <a:pt x="0" y="455"/>
                </a:cubicBezTo>
                <a:cubicBezTo>
                  <a:pt x="0" y="459"/>
                  <a:pt x="1" y="462"/>
                  <a:pt x="3" y="464"/>
                </a:cubicBezTo>
                <a:cubicBezTo>
                  <a:pt x="6" y="466"/>
                  <a:pt x="8" y="467"/>
                  <a:pt x="12" y="467"/>
                </a:cubicBezTo>
                <a:cubicBezTo>
                  <a:pt x="48" y="467"/>
                  <a:pt x="81" y="456"/>
                  <a:pt x="112" y="433"/>
                </a:cubicBezTo>
                <a:cubicBezTo>
                  <a:pt x="143" y="410"/>
                  <a:pt x="168" y="379"/>
                  <a:pt x="187" y="339"/>
                </a:cubicBezTo>
                <a:cubicBezTo>
                  <a:pt x="192" y="342"/>
                  <a:pt x="192" y="342"/>
                  <a:pt x="192" y="342"/>
                </a:cubicBezTo>
                <a:cubicBezTo>
                  <a:pt x="195" y="343"/>
                  <a:pt x="199" y="345"/>
                  <a:pt x="204" y="347"/>
                </a:cubicBezTo>
                <a:cubicBezTo>
                  <a:pt x="209" y="350"/>
                  <a:pt x="215" y="352"/>
                  <a:pt x="222" y="355"/>
                </a:cubicBezTo>
                <a:cubicBezTo>
                  <a:pt x="229" y="357"/>
                  <a:pt x="236" y="359"/>
                  <a:pt x="245" y="360"/>
                </a:cubicBezTo>
                <a:cubicBezTo>
                  <a:pt x="253" y="362"/>
                  <a:pt x="261" y="362"/>
                  <a:pt x="270" y="363"/>
                </a:cubicBezTo>
                <a:cubicBezTo>
                  <a:pt x="278" y="363"/>
                  <a:pt x="287" y="362"/>
                  <a:pt x="296" y="359"/>
                </a:cubicBezTo>
                <a:cubicBezTo>
                  <a:pt x="305" y="356"/>
                  <a:pt x="314" y="352"/>
                  <a:pt x="322" y="347"/>
                </a:cubicBezTo>
                <a:cubicBezTo>
                  <a:pt x="330" y="341"/>
                  <a:pt x="338" y="334"/>
                  <a:pt x="346" y="324"/>
                </a:cubicBezTo>
                <a:cubicBezTo>
                  <a:pt x="353" y="313"/>
                  <a:pt x="360" y="301"/>
                  <a:pt x="366" y="288"/>
                </a:cubicBezTo>
                <a:cubicBezTo>
                  <a:pt x="354" y="278"/>
                  <a:pt x="342" y="272"/>
                  <a:pt x="330" y="267"/>
                </a:cubicBezTo>
                <a:close/>
                <a:moveTo>
                  <a:pt x="330" y="267"/>
                </a:moveTo>
                <a:cubicBezTo>
                  <a:pt x="330" y="267"/>
                  <a:pt x="330" y="267"/>
                  <a:pt x="330" y="26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97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12311" y="4354157"/>
            <a:ext cx="4483605" cy="14842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" y="0"/>
            <a:ext cx="6431433" cy="5019040"/>
          </a:xfrm>
          <a:custGeom>
            <a:avLst/>
            <a:gdLst>
              <a:gd name="connsiteX0" fmla="*/ 0 w 5181600"/>
              <a:gd name="connsiteY0" fmla="*/ 0 h 4043680"/>
              <a:gd name="connsiteX1" fmla="*/ 4937941 w 5181600"/>
              <a:gd name="connsiteY1" fmla="*/ 0 h 4043680"/>
              <a:gd name="connsiteX2" fmla="*/ 4954848 w 5181600"/>
              <a:gd name="connsiteY2" fmla="*/ 35096 h 4043680"/>
              <a:gd name="connsiteX3" fmla="*/ 5181600 w 5181600"/>
              <a:gd name="connsiteY3" fmla="*/ 1158240 h 4043680"/>
              <a:gd name="connsiteX4" fmla="*/ 2296160 w 5181600"/>
              <a:gd name="connsiteY4" fmla="*/ 4043680 h 4043680"/>
              <a:gd name="connsiteX5" fmla="*/ 69614 w 5181600"/>
              <a:gd name="connsiteY5" fmla="*/ 2993648 h 4043680"/>
              <a:gd name="connsiteX6" fmla="*/ 0 w 5181600"/>
              <a:gd name="connsiteY6" fmla="*/ 2900555 h 4043680"/>
              <a:gd name="connsiteX7" fmla="*/ 0 w 5181600"/>
              <a:gd name="connsiteY7" fmla="*/ 0 h 404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1600" h="4043680">
                <a:moveTo>
                  <a:pt x="0" y="0"/>
                </a:moveTo>
                <a:lnTo>
                  <a:pt x="4937941" y="0"/>
                </a:lnTo>
                <a:lnTo>
                  <a:pt x="4954848" y="35096"/>
                </a:lnTo>
                <a:cubicBezTo>
                  <a:pt x="5100859" y="380306"/>
                  <a:pt x="5181600" y="759844"/>
                  <a:pt x="5181600" y="1158240"/>
                </a:cubicBezTo>
                <a:cubicBezTo>
                  <a:pt x="5181600" y="2751825"/>
                  <a:pt x="3889745" y="4043680"/>
                  <a:pt x="2296160" y="4043680"/>
                </a:cubicBezTo>
                <a:cubicBezTo>
                  <a:pt x="1399769" y="4043680"/>
                  <a:pt x="598846" y="3634929"/>
                  <a:pt x="69614" y="2993648"/>
                </a:cubicBezTo>
                <a:lnTo>
                  <a:pt x="0" y="29005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Історія</a:t>
            </a:r>
            <a:endParaRPr lang="en-US" sz="8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8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3693" y="8594485"/>
            <a:ext cx="4635011" cy="14842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0406720">
            <a:off x="3731869" y="6384636"/>
            <a:ext cx="4370767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7152640"/>
            <a:ext cx="1211599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8756" y="5516880"/>
            <a:ext cx="3423920" cy="34239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95063" y="7451222"/>
            <a:ext cx="4038600" cy="14842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9691239">
            <a:off x="8408858" y="4157964"/>
            <a:ext cx="5481267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83673" y="3839010"/>
            <a:ext cx="3423920" cy="34239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807029" y="545193"/>
            <a:ext cx="3423920" cy="34239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587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77972" y="7746140"/>
            <a:ext cx="1283460" cy="74523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97948" y="6517694"/>
            <a:ext cx="745236" cy="74523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30078" y="8935457"/>
            <a:ext cx="4997642" cy="1107996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Права людини, Трудові відносини, оточуюче середовище, протидія корупції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0078" y="8491376"/>
            <a:ext cx="4997642" cy="61555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принцип</a:t>
            </a:r>
            <a:r>
              <a:rPr lang="uk-UA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ів</a:t>
            </a:r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ГД ООН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95062" y="8272193"/>
            <a:ext cx="4038600" cy="55399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цілей, 33 індикатори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24057" y="7360186"/>
            <a:ext cx="4590667" cy="1046440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Цілі розвитку тисячоліття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92447" y="4787670"/>
            <a:ext cx="4038600" cy="101566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ru-RU" dirty="0"/>
              <a:t>17 </a:t>
            </a:r>
            <a:r>
              <a:rPr lang="ru-RU" dirty="0" err="1"/>
              <a:t>цілей</a:t>
            </a:r>
            <a:r>
              <a:rPr lang="ru-RU" dirty="0"/>
              <a:t> і 169 </a:t>
            </a:r>
            <a:r>
              <a:rPr lang="ru-RU" dirty="0" err="1"/>
              <a:t>конкретних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64986" y="4324531"/>
            <a:ext cx="4535484" cy="61555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r>
              <a:rPr lang="uk-UA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Цілі сталого розвитку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Місце для зображення 3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r="19481"/>
          <a:stretch>
            <a:fillRect/>
          </a:stretch>
        </p:blipFill>
        <p:spPr>
          <a:xfrm>
            <a:off x="915347" y="5581018"/>
            <a:ext cx="3295265" cy="3295644"/>
          </a:xfrm>
        </p:spPr>
      </p:pic>
      <p:pic>
        <p:nvPicPr>
          <p:cNvPr id="40" name="Місце для зображення 3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r="8923"/>
          <a:stretch>
            <a:fillRect/>
          </a:stretch>
        </p:blipFill>
        <p:spPr>
          <a:xfrm>
            <a:off x="7300188" y="3899679"/>
            <a:ext cx="3295265" cy="3295644"/>
          </a:xfrm>
        </p:spPr>
      </p:pic>
      <p:pic>
        <p:nvPicPr>
          <p:cNvPr id="41" name="Місце для зображення 4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72861" y="627481"/>
            <a:ext cx="3295650" cy="3295650"/>
          </a:xfrm>
        </p:spPr>
      </p:pic>
      <p:sp>
        <p:nvSpPr>
          <p:cNvPr id="46" name="Oval 17"/>
          <p:cNvSpPr/>
          <p:nvPr/>
        </p:nvSpPr>
        <p:spPr>
          <a:xfrm>
            <a:off x="10297540" y="6266018"/>
            <a:ext cx="1777747" cy="74523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2000-2015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17"/>
          <p:cNvSpPr/>
          <p:nvPr/>
        </p:nvSpPr>
        <p:spPr>
          <a:xfrm>
            <a:off x="15711747" y="3194251"/>
            <a:ext cx="1777747" cy="74523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2015-2015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305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03" y="4881562"/>
            <a:ext cx="6854142" cy="456723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0295583" y="852267"/>
            <a:ext cx="71453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вересня 2019 </a:t>
            </a:r>
            <a:r>
              <a:rPr lang="uk-U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року Президент України Володимир Зеленський підписав указ про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Цілі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сталого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період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2030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року в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якому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наголошується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необхідності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забезпечувати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дотримання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Цілей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сталого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упровадження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дієвої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моніторингу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реалізації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ЦСР та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оприлюднення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його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результатів</a:t>
            </a:r>
            <a:endParaRPr lang="uk-U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6" y="2850854"/>
            <a:ext cx="7298034" cy="4865356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1114446" y="1050361"/>
            <a:ext cx="86957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вересня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року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відбувся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Міжнародний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марш за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клімат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якому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взяло участь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понад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1000 </a:t>
            </a:r>
            <a:r>
              <a:rPr lang="ru-RU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учасників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які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вийшли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гаслами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«100% ВДЕ»</a:t>
            </a:r>
          </a:p>
          <a:p>
            <a:endParaRPr lang="ru-RU" dirty="0">
              <a:solidFill>
                <a:srgbClr val="1F2124"/>
              </a:solidFill>
              <a:latin typeface="Skolar-Light-Cyrillic"/>
            </a:endParaRPr>
          </a:p>
        </p:txBody>
      </p:sp>
    </p:spTree>
    <p:extLst>
      <p:ext uri="{BB962C8B-B14F-4D97-AF65-F5344CB8AC3E}">
        <p14:creationId xmlns:p14="http://schemas.microsoft.com/office/powerpoint/2010/main" val="182917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5" y="807720"/>
            <a:ext cx="11005247" cy="7802880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1980410" y="2829938"/>
            <a:ext cx="5967641" cy="2412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uk-UA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Цілі сталого розвитку були прийняті 25 вересня 2015 року 193 країнами – членами ООН та є актуальними абсолютно для всіх країн світу, як розвинених, так і тих, що розвиваються</a:t>
            </a:r>
            <a:endParaRPr lang="uk-U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11980411" y="6015098"/>
            <a:ext cx="5967641" cy="2412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Досягнення цілей вимірюється. Для цього застосовується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SDG Index</a:t>
            </a:r>
            <a:r>
              <a:rPr lang="uk-U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основі і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нтегральної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оцінки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прогресу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досягенні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цілей</a:t>
            </a:r>
            <a:endParaRPr lang="uk-U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Місце для зображення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14918"/>
          <a:stretch>
            <a:fillRect/>
          </a:stretch>
        </p:blipFill>
        <p:spPr>
          <a:xfrm>
            <a:off x="0" y="0"/>
            <a:ext cx="12831763" cy="10287000"/>
          </a:xfrm>
        </p:spPr>
      </p:pic>
      <p:grpSp>
        <p:nvGrpSpPr>
          <p:cNvPr id="12" name="Group 11"/>
          <p:cNvGrpSpPr/>
          <p:nvPr/>
        </p:nvGrpSpPr>
        <p:grpSpPr>
          <a:xfrm rot="10800000">
            <a:off x="8778240" y="0"/>
            <a:ext cx="9509760" cy="10325100"/>
            <a:chOff x="0" y="0"/>
            <a:chExt cx="8290975" cy="1032510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137575" y="0"/>
              <a:ext cx="8153400" cy="10325100"/>
              <a:chOff x="0" y="0"/>
              <a:chExt cx="8153400" cy="10304318"/>
            </a:xfrm>
            <a:grpFill/>
          </p:grpSpPr>
          <p:sp>
            <p:nvSpPr>
              <p:cNvPr id="10" name="Trapezoid 9"/>
              <p:cNvSpPr/>
              <p:nvPr/>
            </p:nvSpPr>
            <p:spPr>
              <a:xfrm flipV="1">
                <a:off x="6927" y="0"/>
                <a:ext cx="8146473" cy="10304318"/>
              </a:xfrm>
              <a:prstGeom prst="trapezoid">
                <a:avLst>
                  <a:gd name="adj" fmla="val 420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0"/>
                <a:ext cx="3733800" cy="103043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0" y="0"/>
              <a:ext cx="3733800" cy="1032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922760" y="2028408"/>
            <a:ext cx="6644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Немає усвідомлення важливості системного досягнення </a:t>
            </a:r>
            <a:r>
              <a:rPr lang="uk-UA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ЦУР для України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8822" y="6006048"/>
            <a:ext cx="66446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Немає розуміння розміру внеску атомної енергетики у їх досягнення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0639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42" y="264320"/>
            <a:ext cx="15138817" cy="978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5" y="0"/>
            <a:ext cx="16216490" cy="1007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ісце для зображення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 b="14121"/>
          <a:stretch>
            <a:fillRect/>
          </a:stretch>
        </p:blipFill>
        <p:spPr>
          <a:xfrm>
            <a:off x="0" y="0"/>
            <a:ext cx="18288000" cy="7132638"/>
          </a:xfrm>
        </p:spPr>
      </p:pic>
      <p:sp>
        <p:nvSpPr>
          <p:cNvPr id="16" name="Rectangle 15"/>
          <p:cNvSpPr/>
          <p:nvPr/>
        </p:nvSpPr>
        <p:spPr>
          <a:xfrm>
            <a:off x="0" y="0"/>
            <a:ext cx="18288000" cy="713232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evron 3"/>
          <p:cNvSpPr/>
          <p:nvPr/>
        </p:nvSpPr>
        <p:spPr>
          <a:xfrm>
            <a:off x="5214255" y="2647865"/>
            <a:ext cx="304800" cy="385762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9055" y="2171700"/>
            <a:ext cx="11328763" cy="2462213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ВИРОБНИЦТВО ТА СПОЖИВАННЯ ЕНЕРГІЇ </a:t>
            </a:r>
            <a:r>
              <a:rPr lang="uk-UA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uk-UA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контексті сприяння сталому розвитку суспільства у довгостроковій перспективі, у всіх його економічних, соціальних та екологічних вимірах лежать в основі Цілей сталого розвитку ООН, присвячених енергії, а внесок великих енергетичних підприємств в контексті досягнення ЦСР, розглядається як значний і </a:t>
            </a:r>
            <a:r>
              <a:rPr lang="uk-UA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вагомий.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216430" y="5928165"/>
            <a:ext cx="304800" cy="385762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9055" y="4919742"/>
            <a:ext cx="11488785" cy="2031325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АТОМНА ЕНЕРГЕТИКА </a:t>
            </a:r>
            <a:r>
              <a:rPr lang="uk-UA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 робить значний </a:t>
            </a:r>
            <a:r>
              <a:rPr lang="uk-UA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внесок у досягнення Цілей сталого розвитку, адже є надійним та безпечним джерелом екологічно чистої </a:t>
            </a:r>
            <a:r>
              <a:rPr lang="uk-UA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енергії та </a:t>
            </a:r>
            <a:r>
              <a:rPr lang="uk-UA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стратегічною галуззю розвитку економіки як у контексті економічної ефективності, так і у сфері забезпечення енергетичної безпеки та енергонезалежності держави. 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60120" y="471489"/>
            <a:ext cx="15908019" cy="957261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uk-UA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томна енергетика і Цілі Сталого розвиту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173" y="7630479"/>
            <a:ext cx="942376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Атомна енергетика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 відміну від багатьох інших галузей промисловості, вже за специфікою свого функціонування робить значний внесок у досягнення Цілей сталого розвитку та цілей Рамкової конвенції ООН про зміну клімату.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492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Місце для зображення 1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4" b="42344"/>
          <a:stretch>
            <a:fillRect/>
          </a:stretch>
        </p:blipFill>
        <p:spPr>
          <a:xfrm>
            <a:off x="0" y="0"/>
            <a:ext cx="18288000" cy="2754313"/>
          </a:xfrm>
        </p:spPr>
      </p:pic>
      <p:sp>
        <p:nvSpPr>
          <p:cNvPr id="2" name="Rectangle 1"/>
          <p:cNvSpPr/>
          <p:nvPr/>
        </p:nvSpPr>
        <p:spPr>
          <a:xfrm>
            <a:off x="0" y="0"/>
            <a:ext cx="18288000" cy="2753987"/>
          </a:xfrm>
          <a:prstGeom prst="rect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914400" y="640557"/>
            <a:ext cx="16459200" cy="92154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Українське ядерне товариство 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24"/>
          <p:cNvSpPr txBox="1">
            <a:spLocks/>
          </p:cNvSpPr>
          <p:nvPr/>
        </p:nvSpPr>
        <p:spPr>
          <a:xfrm>
            <a:off x="971550" y="1409700"/>
            <a:ext cx="13563600" cy="609600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1591" y="3071843"/>
            <a:ext cx="155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Українське ядерне товариство створене у 1993 році з метою об'єднання зусиль вчених, спеціалістів, викладачів, студентів, школярів для поширення наукових знань, розвитку ядерної науки, техніки та технології, формування об’єктивної думки людей та довіри до атомної галузі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8556" y="4948905"/>
            <a:ext cx="5691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Щороку організовує та проводить понад 30 заходів всеукраїнського масштабу, серед яких конференції, форуми та просвітницькі проекти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9607" y="7156591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Наші члени є представниками 5 громадських рад при ЦОВВ, працівниками організацій та підприємств атомної енергетики і промисловості. Наша мета – домагатись прозорої і зрозумілої державної політики по функціонуванню та розвитку галузі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18991" y="4786194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Є членом Європейського ядерного товариства та співпрацює з більшістю ядерних товариств Європи та світу та учасником глобальних ініціатив, таких як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for Climate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18991" y="7156591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Найбільше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чисельн</a:t>
            </a:r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стю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ядерне товариство Європи. Понад 3000 активних членів, 10 відокремлених підрозділів в 7 регіонах України.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8" y="4813557"/>
            <a:ext cx="1602250" cy="15667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47" y="7066429"/>
            <a:ext cx="1519424" cy="14857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03" y="7156591"/>
            <a:ext cx="1427221" cy="13956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79" y="4735282"/>
            <a:ext cx="1405454" cy="13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10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Особливості АЕ в рамках досягнення ЦСР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86284" y="7736634"/>
            <a:ext cx="3674379" cy="1755070"/>
            <a:chOff x="3486284" y="7736634"/>
            <a:chExt cx="3674379" cy="1755070"/>
          </a:xfrm>
        </p:grpSpPr>
        <p:sp>
          <p:nvSpPr>
            <p:cNvPr id="14" name="TextBox 13"/>
            <p:cNvSpPr txBox="1"/>
            <p:nvPr/>
          </p:nvSpPr>
          <p:spPr>
            <a:xfrm>
              <a:off x="3486284" y="7736634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Ефективність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47073" y="8168265"/>
              <a:ext cx="33528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Висока виробнича потужність </a:t>
              </a:r>
              <a:r>
                <a:rPr lang="uk-UA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 порівняно низькій собівартості виробництва е/е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Block Arc 3"/>
          <p:cNvSpPr/>
          <p:nvPr/>
        </p:nvSpPr>
        <p:spPr>
          <a:xfrm flipV="1">
            <a:off x="1219200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rgbClr val="2E7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3754496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Block Arc 5"/>
          <p:cNvSpPr/>
          <p:nvPr/>
        </p:nvSpPr>
        <p:spPr>
          <a:xfrm flipV="1">
            <a:off x="6289791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rgbClr val="2E7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Block Arc 6"/>
          <p:cNvSpPr/>
          <p:nvPr/>
        </p:nvSpPr>
        <p:spPr>
          <a:xfrm>
            <a:off x="8825087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3096161"/>
            <a:ext cx="489773" cy="2780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3716" y="5861938"/>
            <a:ext cx="489773" cy="3629766"/>
          </a:xfrm>
          <a:prstGeom prst="rect">
            <a:avLst/>
          </a:prstGeom>
          <a:solidFill>
            <a:srgbClr val="2E7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47493" y="5166892"/>
            <a:ext cx="1418901" cy="1418901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18084" y="5166892"/>
            <a:ext cx="1418901" cy="1418901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68383" y="5181297"/>
            <a:ext cx="1418901" cy="141890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653380" y="5181297"/>
            <a:ext cx="1418901" cy="141890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Block Arc 16"/>
          <p:cNvSpPr/>
          <p:nvPr/>
        </p:nvSpPr>
        <p:spPr>
          <a:xfrm flipV="1">
            <a:off x="11360382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rgbClr val="2E7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Block Arc 17"/>
          <p:cNvSpPr/>
          <p:nvPr/>
        </p:nvSpPr>
        <p:spPr>
          <a:xfrm>
            <a:off x="13878420" y="4349404"/>
            <a:ext cx="3025069" cy="3025068"/>
          </a:xfrm>
          <a:prstGeom prst="blockArc">
            <a:avLst>
              <a:gd name="adj1" fmla="val 10800000"/>
              <a:gd name="adj2" fmla="val 88983"/>
              <a:gd name="adj3" fmla="val 1625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2146209" y="5152487"/>
            <a:ext cx="1418901" cy="1418901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698761" y="5152486"/>
            <a:ext cx="1418901" cy="1418901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947561" y="1675222"/>
            <a:ext cx="3674379" cy="2370623"/>
            <a:chOff x="5968941" y="2253429"/>
            <a:chExt cx="3674379" cy="2370623"/>
          </a:xfrm>
        </p:grpSpPr>
        <p:sp>
          <p:nvSpPr>
            <p:cNvPr id="22" name="TextBox 21"/>
            <p:cNvSpPr txBox="1"/>
            <p:nvPr/>
          </p:nvSpPr>
          <p:spPr>
            <a:xfrm>
              <a:off x="5968941" y="2253429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Екологія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29730" y="2685060"/>
              <a:ext cx="33528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Низький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рівень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викидів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діоксиду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вуглецю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1 кВт-год та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незначному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впливі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оточуюче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середовище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за умов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нормальної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експлуатації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967784" y="1468227"/>
            <a:ext cx="3674379" cy="2678400"/>
            <a:chOff x="11024382" y="2253429"/>
            <a:chExt cx="3674379" cy="2678400"/>
          </a:xfrm>
        </p:grpSpPr>
        <p:sp>
          <p:nvSpPr>
            <p:cNvPr id="24" name="TextBox 23"/>
            <p:cNvSpPr txBox="1"/>
            <p:nvPr/>
          </p:nvSpPr>
          <p:spPr>
            <a:xfrm>
              <a:off x="11024382" y="2253429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Добробут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185171" y="2685060"/>
              <a:ext cx="335280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Забезпеченні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конкурентного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рівня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заробітної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плати для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працівників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галузі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та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сприятливого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економічного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середовища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для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регіонів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розташування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20368" y="7736634"/>
            <a:ext cx="3674379" cy="1755070"/>
            <a:chOff x="8620368" y="7736634"/>
            <a:chExt cx="3674379" cy="1755070"/>
          </a:xfrm>
        </p:grpSpPr>
        <p:sp>
          <p:nvSpPr>
            <p:cNvPr id="26" name="TextBox 25"/>
            <p:cNvSpPr txBox="1"/>
            <p:nvPr/>
          </p:nvSpPr>
          <p:spPr>
            <a:xfrm>
              <a:off x="8620368" y="7736634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Технологічність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81157" y="8168265"/>
              <a:ext cx="33528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Підтримка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інновацій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та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впровадженні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нових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технологій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підприємствах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галузі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28895" y="2253429"/>
            <a:ext cx="3674379" cy="1755070"/>
            <a:chOff x="1828895" y="2253429"/>
            <a:chExt cx="3674379" cy="1755070"/>
          </a:xfrm>
        </p:grpSpPr>
        <p:sp>
          <p:nvSpPr>
            <p:cNvPr id="33" name="TextBox 32"/>
            <p:cNvSpPr txBox="1"/>
            <p:nvPr/>
          </p:nvSpPr>
          <p:spPr>
            <a:xfrm>
              <a:off x="1828895" y="2253429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Безпека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28895" y="2685060"/>
              <a:ext cx="33528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високий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рівень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безпеки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культури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безпеки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та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охорони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праці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підприємствах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АЕС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644185" y="7736634"/>
            <a:ext cx="3674379" cy="1755070"/>
            <a:chOff x="12644185" y="7736634"/>
            <a:chExt cx="3674379" cy="1755070"/>
          </a:xfrm>
        </p:grpSpPr>
        <p:sp>
          <p:nvSpPr>
            <p:cNvPr id="35" name="TextBox 34"/>
            <p:cNvSpPr txBox="1"/>
            <p:nvPr/>
          </p:nvSpPr>
          <p:spPr>
            <a:xfrm>
              <a:off x="12644185" y="7736634"/>
              <a:ext cx="3674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Місцеві</a:t>
              </a:r>
              <a:r>
                <a:rPr lang="ru-RU" sz="20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громади</a:t>
              </a:r>
              <a:endPara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965763" y="8168265"/>
              <a:ext cx="33528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Вплив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на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розвитку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інфраструктури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та </a:t>
              </a:r>
              <a:r>
                <a:rPr lang="ru-RU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підтримка</a:t>
              </a:r>
              <a:r>
                <a:rPr lang="ru-RU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регіонів</a:t>
              </a:r>
              <a:r>
                <a:rPr lang="ru-RU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2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присутності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5231966" y="6556176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131491" y="7386174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0357081" y="6613724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256606" y="7443722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15427671" y="6556176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5327196" y="7386174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12855659" y="4172643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 flipV="1">
            <a:off x="12755184" y="4115095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7827533" y="4172643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 flipV="1">
            <a:off x="7727058" y="4115095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756940" y="4172643"/>
            <a:ext cx="0" cy="9734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 flipV="1">
            <a:off x="2656465" y="4115095"/>
            <a:ext cx="200951" cy="20095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887754" y="5526622"/>
            <a:ext cx="766166" cy="702426"/>
            <a:chOff x="13435013" y="8185150"/>
            <a:chExt cx="1889126" cy="1731963"/>
          </a:xfrm>
          <a:solidFill>
            <a:schemeClr val="accent4"/>
          </a:solidFill>
        </p:grpSpPr>
        <p:sp>
          <p:nvSpPr>
            <p:cNvPr id="66" name="Freeform 141"/>
            <p:cNvSpPr>
              <a:spLocks noEditPoints="1"/>
            </p:cNvSpPr>
            <p:nvPr/>
          </p:nvSpPr>
          <p:spPr bwMode="auto">
            <a:xfrm>
              <a:off x="13435013" y="8421688"/>
              <a:ext cx="1260475" cy="1257300"/>
            </a:xfrm>
            <a:custGeom>
              <a:avLst/>
              <a:gdLst>
                <a:gd name="T0" fmla="*/ 302 w 334"/>
                <a:gd name="T1" fmla="*/ 255 h 333"/>
                <a:gd name="T2" fmla="*/ 287 w 334"/>
                <a:gd name="T3" fmla="*/ 205 h 333"/>
                <a:gd name="T4" fmla="*/ 332 w 334"/>
                <a:gd name="T5" fmla="*/ 196 h 333"/>
                <a:gd name="T6" fmla="*/ 334 w 334"/>
                <a:gd name="T7" fmla="*/ 143 h 333"/>
                <a:gd name="T8" fmla="*/ 327 w 334"/>
                <a:gd name="T9" fmla="*/ 135 h 333"/>
                <a:gd name="T10" fmla="*/ 279 w 334"/>
                <a:gd name="T11" fmla="*/ 108 h 333"/>
                <a:gd name="T12" fmla="*/ 302 w 334"/>
                <a:gd name="T13" fmla="*/ 78 h 333"/>
                <a:gd name="T14" fmla="*/ 266 w 334"/>
                <a:gd name="T15" fmla="*/ 31 h 333"/>
                <a:gd name="T16" fmla="*/ 255 w 334"/>
                <a:gd name="T17" fmla="*/ 31 h 333"/>
                <a:gd name="T18" fmla="*/ 205 w 334"/>
                <a:gd name="T19" fmla="*/ 46 h 333"/>
                <a:gd name="T20" fmla="*/ 196 w 334"/>
                <a:gd name="T21" fmla="*/ 2 h 333"/>
                <a:gd name="T22" fmla="*/ 143 w 334"/>
                <a:gd name="T23" fmla="*/ 0 h 333"/>
                <a:gd name="T24" fmla="*/ 129 w 334"/>
                <a:gd name="T25" fmla="*/ 46 h 333"/>
                <a:gd name="T26" fmla="*/ 79 w 334"/>
                <a:gd name="T27" fmla="*/ 31 h 333"/>
                <a:gd name="T28" fmla="*/ 53 w 334"/>
                <a:gd name="T29" fmla="*/ 44 h 333"/>
                <a:gd name="T30" fmla="*/ 29 w 334"/>
                <a:gd name="T31" fmla="*/ 73 h 333"/>
                <a:gd name="T32" fmla="*/ 55 w 334"/>
                <a:gd name="T33" fmla="*/ 108 h 333"/>
                <a:gd name="T34" fmla="*/ 6 w 334"/>
                <a:gd name="T35" fmla="*/ 134 h 333"/>
                <a:gd name="T36" fmla="*/ 0 w 334"/>
                <a:gd name="T37" fmla="*/ 142 h 333"/>
                <a:gd name="T38" fmla="*/ 2 w 334"/>
                <a:gd name="T39" fmla="*/ 195 h 333"/>
                <a:gd name="T40" fmla="*/ 46 w 334"/>
                <a:gd name="T41" fmla="*/ 204 h 333"/>
                <a:gd name="T42" fmla="*/ 43 w 334"/>
                <a:gd name="T43" fmla="*/ 241 h 333"/>
                <a:gd name="T44" fmla="*/ 30 w 334"/>
                <a:gd name="T45" fmla="*/ 260 h 333"/>
                <a:gd name="T46" fmla="*/ 73 w 334"/>
                <a:gd name="T47" fmla="*/ 304 h 333"/>
                <a:gd name="T48" fmla="*/ 109 w 334"/>
                <a:gd name="T49" fmla="*/ 279 h 333"/>
                <a:gd name="T50" fmla="*/ 135 w 334"/>
                <a:gd name="T51" fmla="*/ 327 h 333"/>
                <a:gd name="T52" fmla="*/ 143 w 334"/>
                <a:gd name="T53" fmla="*/ 333 h 333"/>
                <a:gd name="T54" fmla="*/ 199 w 334"/>
                <a:gd name="T55" fmla="*/ 327 h 333"/>
                <a:gd name="T56" fmla="*/ 225 w 334"/>
                <a:gd name="T57" fmla="*/ 279 h 333"/>
                <a:gd name="T58" fmla="*/ 260 w 334"/>
                <a:gd name="T59" fmla="*/ 304 h 333"/>
                <a:gd name="T60" fmla="*/ 302 w 334"/>
                <a:gd name="T61" fmla="*/ 265 h 333"/>
                <a:gd name="T62" fmla="*/ 214 w 334"/>
                <a:gd name="T63" fmla="*/ 214 h 333"/>
                <a:gd name="T64" fmla="*/ 120 w 334"/>
                <a:gd name="T65" fmla="*/ 214 h 333"/>
                <a:gd name="T66" fmla="*/ 120 w 334"/>
                <a:gd name="T67" fmla="*/ 119 h 333"/>
                <a:gd name="T68" fmla="*/ 214 w 334"/>
                <a:gd name="T69" fmla="*/ 119 h 333"/>
                <a:gd name="T70" fmla="*/ 214 w 334"/>
                <a:gd name="T71" fmla="*/ 214 h 333"/>
                <a:gd name="T72" fmla="*/ 214 w 334"/>
                <a:gd name="T73" fmla="*/ 21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34" h="333">
                  <a:moveTo>
                    <a:pt x="304" y="260"/>
                  </a:moveTo>
                  <a:cubicBezTo>
                    <a:pt x="304" y="258"/>
                    <a:pt x="304" y="257"/>
                    <a:pt x="302" y="255"/>
                  </a:cubicBezTo>
                  <a:cubicBezTo>
                    <a:pt x="293" y="243"/>
                    <a:pt x="285" y="233"/>
                    <a:pt x="279" y="225"/>
                  </a:cubicBezTo>
                  <a:cubicBezTo>
                    <a:pt x="283" y="218"/>
                    <a:pt x="285" y="211"/>
                    <a:pt x="287" y="205"/>
                  </a:cubicBezTo>
                  <a:cubicBezTo>
                    <a:pt x="328" y="199"/>
                    <a:pt x="328" y="199"/>
                    <a:pt x="328" y="199"/>
                  </a:cubicBezTo>
                  <a:cubicBezTo>
                    <a:pt x="329" y="199"/>
                    <a:pt x="331" y="198"/>
                    <a:pt x="332" y="196"/>
                  </a:cubicBezTo>
                  <a:cubicBezTo>
                    <a:pt x="333" y="194"/>
                    <a:pt x="334" y="193"/>
                    <a:pt x="334" y="191"/>
                  </a:cubicBezTo>
                  <a:cubicBezTo>
                    <a:pt x="334" y="143"/>
                    <a:pt x="334" y="143"/>
                    <a:pt x="334" y="143"/>
                  </a:cubicBezTo>
                  <a:cubicBezTo>
                    <a:pt x="334" y="141"/>
                    <a:pt x="333" y="139"/>
                    <a:pt x="332" y="138"/>
                  </a:cubicBezTo>
                  <a:cubicBezTo>
                    <a:pt x="331" y="136"/>
                    <a:pt x="329" y="135"/>
                    <a:pt x="327" y="135"/>
                  </a:cubicBezTo>
                  <a:cubicBezTo>
                    <a:pt x="288" y="129"/>
                    <a:pt x="288" y="129"/>
                    <a:pt x="288" y="129"/>
                  </a:cubicBezTo>
                  <a:cubicBezTo>
                    <a:pt x="286" y="123"/>
                    <a:pt x="283" y="116"/>
                    <a:pt x="279" y="108"/>
                  </a:cubicBezTo>
                  <a:cubicBezTo>
                    <a:pt x="282" y="104"/>
                    <a:pt x="285" y="98"/>
                    <a:pt x="291" y="92"/>
                  </a:cubicBezTo>
                  <a:cubicBezTo>
                    <a:pt x="296" y="85"/>
                    <a:pt x="300" y="81"/>
                    <a:pt x="302" y="78"/>
                  </a:cubicBezTo>
                  <a:cubicBezTo>
                    <a:pt x="303" y="76"/>
                    <a:pt x="303" y="74"/>
                    <a:pt x="303" y="73"/>
                  </a:cubicBezTo>
                  <a:cubicBezTo>
                    <a:pt x="303" y="68"/>
                    <a:pt x="291" y="54"/>
                    <a:pt x="266" y="31"/>
                  </a:cubicBezTo>
                  <a:cubicBezTo>
                    <a:pt x="264" y="30"/>
                    <a:pt x="262" y="29"/>
                    <a:pt x="260" y="29"/>
                  </a:cubicBezTo>
                  <a:cubicBezTo>
                    <a:pt x="258" y="29"/>
                    <a:pt x="257" y="30"/>
                    <a:pt x="255" y="31"/>
                  </a:cubicBezTo>
                  <a:cubicBezTo>
                    <a:pt x="224" y="54"/>
                    <a:pt x="224" y="54"/>
                    <a:pt x="224" y="54"/>
                  </a:cubicBezTo>
                  <a:cubicBezTo>
                    <a:pt x="217" y="50"/>
                    <a:pt x="211" y="48"/>
                    <a:pt x="205" y="46"/>
                  </a:cubicBezTo>
                  <a:cubicBezTo>
                    <a:pt x="199" y="6"/>
                    <a:pt x="199" y="6"/>
                    <a:pt x="199" y="6"/>
                  </a:cubicBezTo>
                  <a:cubicBezTo>
                    <a:pt x="199" y="4"/>
                    <a:pt x="198" y="3"/>
                    <a:pt x="196" y="2"/>
                  </a:cubicBezTo>
                  <a:cubicBezTo>
                    <a:pt x="195" y="0"/>
                    <a:pt x="193" y="0"/>
                    <a:pt x="191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9" y="0"/>
                    <a:pt x="136" y="2"/>
                    <a:pt x="135" y="6"/>
                  </a:cubicBezTo>
                  <a:cubicBezTo>
                    <a:pt x="133" y="14"/>
                    <a:pt x="131" y="27"/>
                    <a:pt x="129" y="46"/>
                  </a:cubicBezTo>
                  <a:cubicBezTo>
                    <a:pt x="121" y="48"/>
                    <a:pt x="115" y="51"/>
                    <a:pt x="109" y="54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77" y="30"/>
                    <a:pt x="75" y="29"/>
                    <a:pt x="73" y="29"/>
                  </a:cubicBezTo>
                  <a:cubicBezTo>
                    <a:pt x="70" y="29"/>
                    <a:pt x="63" y="34"/>
                    <a:pt x="53" y="44"/>
                  </a:cubicBezTo>
                  <a:cubicBezTo>
                    <a:pt x="42" y="55"/>
                    <a:pt x="35" y="62"/>
                    <a:pt x="31" y="68"/>
                  </a:cubicBezTo>
                  <a:cubicBezTo>
                    <a:pt x="30" y="69"/>
                    <a:pt x="29" y="71"/>
                    <a:pt x="29" y="73"/>
                  </a:cubicBezTo>
                  <a:cubicBezTo>
                    <a:pt x="29" y="74"/>
                    <a:pt x="30" y="76"/>
                    <a:pt x="31" y="78"/>
                  </a:cubicBezTo>
                  <a:cubicBezTo>
                    <a:pt x="41" y="90"/>
                    <a:pt x="49" y="100"/>
                    <a:pt x="55" y="108"/>
                  </a:cubicBezTo>
                  <a:cubicBezTo>
                    <a:pt x="51" y="115"/>
                    <a:pt x="48" y="122"/>
                    <a:pt x="46" y="128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4" y="134"/>
                    <a:pt x="3" y="135"/>
                    <a:pt x="2" y="137"/>
                  </a:cubicBezTo>
                  <a:cubicBezTo>
                    <a:pt x="1" y="138"/>
                    <a:pt x="0" y="140"/>
                    <a:pt x="0" y="14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2"/>
                    <a:pt x="1" y="194"/>
                    <a:pt x="2" y="195"/>
                  </a:cubicBezTo>
                  <a:cubicBezTo>
                    <a:pt x="3" y="197"/>
                    <a:pt x="5" y="198"/>
                    <a:pt x="6" y="198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48" y="211"/>
                    <a:pt x="51" y="218"/>
                    <a:pt x="55" y="225"/>
                  </a:cubicBezTo>
                  <a:cubicBezTo>
                    <a:pt x="52" y="229"/>
                    <a:pt x="48" y="234"/>
                    <a:pt x="43" y="241"/>
                  </a:cubicBezTo>
                  <a:cubicBezTo>
                    <a:pt x="37" y="248"/>
                    <a:pt x="34" y="253"/>
                    <a:pt x="32" y="255"/>
                  </a:cubicBezTo>
                  <a:cubicBezTo>
                    <a:pt x="31" y="257"/>
                    <a:pt x="30" y="258"/>
                    <a:pt x="30" y="260"/>
                  </a:cubicBezTo>
                  <a:cubicBezTo>
                    <a:pt x="30" y="265"/>
                    <a:pt x="43" y="279"/>
                    <a:pt x="68" y="302"/>
                  </a:cubicBezTo>
                  <a:cubicBezTo>
                    <a:pt x="70" y="303"/>
                    <a:pt x="71" y="304"/>
                    <a:pt x="73" y="304"/>
                  </a:cubicBezTo>
                  <a:cubicBezTo>
                    <a:pt x="76" y="304"/>
                    <a:pt x="77" y="303"/>
                    <a:pt x="78" y="302"/>
                  </a:cubicBezTo>
                  <a:cubicBezTo>
                    <a:pt x="109" y="279"/>
                    <a:pt x="109" y="279"/>
                    <a:pt x="109" y="279"/>
                  </a:cubicBezTo>
                  <a:cubicBezTo>
                    <a:pt x="116" y="282"/>
                    <a:pt x="123" y="285"/>
                    <a:pt x="129" y="287"/>
                  </a:cubicBezTo>
                  <a:cubicBezTo>
                    <a:pt x="135" y="327"/>
                    <a:pt x="135" y="327"/>
                    <a:pt x="135" y="327"/>
                  </a:cubicBezTo>
                  <a:cubicBezTo>
                    <a:pt x="135" y="328"/>
                    <a:pt x="136" y="330"/>
                    <a:pt x="137" y="331"/>
                  </a:cubicBezTo>
                  <a:cubicBezTo>
                    <a:pt x="139" y="333"/>
                    <a:pt x="141" y="333"/>
                    <a:pt x="143" y="333"/>
                  </a:cubicBezTo>
                  <a:cubicBezTo>
                    <a:pt x="191" y="333"/>
                    <a:pt x="191" y="333"/>
                    <a:pt x="191" y="333"/>
                  </a:cubicBezTo>
                  <a:cubicBezTo>
                    <a:pt x="195" y="333"/>
                    <a:pt x="198" y="331"/>
                    <a:pt x="199" y="327"/>
                  </a:cubicBezTo>
                  <a:cubicBezTo>
                    <a:pt x="201" y="319"/>
                    <a:pt x="203" y="305"/>
                    <a:pt x="205" y="287"/>
                  </a:cubicBezTo>
                  <a:cubicBezTo>
                    <a:pt x="212" y="285"/>
                    <a:pt x="219" y="282"/>
                    <a:pt x="225" y="279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7" y="303"/>
                    <a:pt x="259" y="304"/>
                    <a:pt x="260" y="304"/>
                  </a:cubicBezTo>
                  <a:cubicBezTo>
                    <a:pt x="264" y="304"/>
                    <a:pt x="271" y="299"/>
                    <a:pt x="281" y="288"/>
                  </a:cubicBezTo>
                  <a:cubicBezTo>
                    <a:pt x="291" y="278"/>
                    <a:pt x="298" y="270"/>
                    <a:pt x="302" y="265"/>
                  </a:cubicBezTo>
                  <a:cubicBezTo>
                    <a:pt x="304" y="264"/>
                    <a:pt x="304" y="262"/>
                    <a:pt x="304" y="260"/>
                  </a:cubicBezTo>
                  <a:close/>
                  <a:moveTo>
                    <a:pt x="214" y="214"/>
                  </a:moveTo>
                  <a:cubicBezTo>
                    <a:pt x="201" y="227"/>
                    <a:pt x="185" y="233"/>
                    <a:pt x="167" y="233"/>
                  </a:cubicBezTo>
                  <a:cubicBezTo>
                    <a:pt x="148" y="233"/>
                    <a:pt x="133" y="227"/>
                    <a:pt x="120" y="214"/>
                  </a:cubicBezTo>
                  <a:cubicBezTo>
                    <a:pt x="107" y="201"/>
                    <a:pt x="100" y="185"/>
                    <a:pt x="100" y="166"/>
                  </a:cubicBezTo>
                  <a:cubicBezTo>
                    <a:pt x="100" y="148"/>
                    <a:pt x="107" y="132"/>
                    <a:pt x="120" y="119"/>
                  </a:cubicBezTo>
                  <a:cubicBezTo>
                    <a:pt x="133" y="106"/>
                    <a:pt x="148" y="100"/>
                    <a:pt x="167" y="100"/>
                  </a:cubicBezTo>
                  <a:cubicBezTo>
                    <a:pt x="185" y="100"/>
                    <a:pt x="201" y="106"/>
                    <a:pt x="214" y="119"/>
                  </a:cubicBezTo>
                  <a:cubicBezTo>
                    <a:pt x="227" y="132"/>
                    <a:pt x="234" y="148"/>
                    <a:pt x="234" y="166"/>
                  </a:cubicBezTo>
                  <a:cubicBezTo>
                    <a:pt x="234" y="185"/>
                    <a:pt x="227" y="201"/>
                    <a:pt x="214" y="214"/>
                  </a:cubicBezTo>
                  <a:close/>
                  <a:moveTo>
                    <a:pt x="214" y="214"/>
                  </a:moveTo>
                  <a:cubicBezTo>
                    <a:pt x="214" y="214"/>
                    <a:pt x="214" y="214"/>
                    <a:pt x="214" y="2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Freeform 142"/>
            <p:cNvSpPr>
              <a:spLocks noEditPoints="1"/>
            </p:cNvSpPr>
            <p:nvPr/>
          </p:nvSpPr>
          <p:spPr bwMode="auto">
            <a:xfrm>
              <a:off x="14566901" y="9191625"/>
              <a:ext cx="757238" cy="725488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0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2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2"/>
                    <a:pt x="99" y="163"/>
                    <a:pt x="100" y="163"/>
                  </a:cubicBezTo>
                  <a:cubicBezTo>
                    <a:pt x="102" y="163"/>
                    <a:pt x="105" y="162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2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Freeform 143"/>
            <p:cNvSpPr>
              <a:spLocks noEditPoints="1"/>
            </p:cNvSpPr>
            <p:nvPr/>
          </p:nvSpPr>
          <p:spPr bwMode="auto">
            <a:xfrm>
              <a:off x="14566901" y="8185150"/>
              <a:ext cx="757238" cy="723900"/>
            </a:xfrm>
            <a:custGeom>
              <a:avLst/>
              <a:gdLst>
                <a:gd name="T0" fmla="*/ 162 w 201"/>
                <a:gd name="T1" fmla="*/ 70 h 192"/>
                <a:gd name="T2" fmla="*/ 154 w 201"/>
                <a:gd name="T3" fmla="*/ 56 h 192"/>
                <a:gd name="T4" fmla="*/ 167 w 201"/>
                <a:gd name="T5" fmla="*/ 20 h 192"/>
                <a:gd name="T6" fmla="*/ 166 w 201"/>
                <a:gd name="T7" fmla="*/ 18 h 192"/>
                <a:gd name="T8" fmla="*/ 134 w 201"/>
                <a:gd name="T9" fmla="*/ 0 h 192"/>
                <a:gd name="T10" fmla="*/ 132 w 201"/>
                <a:gd name="T11" fmla="*/ 1 h 192"/>
                <a:gd name="T12" fmla="*/ 108 w 201"/>
                <a:gd name="T13" fmla="*/ 30 h 192"/>
                <a:gd name="T14" fmla="*/ 100 w 201"/>
                <a:gd name="T15" fmla="*/ 29 h 192"/>
                <a:gd name="T16" fmla="*/ 93 w 201"/>
                <a:gd name="T17" fmla="*/ 30 h 192"/>
                <a:gd name="T18" fmla="*/ 79 w 201"/>
                <a:gd name="T19" fmla="*/ 12 h 192"/>
                <a:gd name="T20" fmla="*/ 67 w 201"/>
                <a:gd name="T21" fmla="*/ 0 h 192"/>
                <a:gd name="T22" fmla="*/ 59 w 201"/>
                <a:gd name="T23" fmla="*/ 4 h 192"/>
                <a:gd name="T24" fmla="*/ 44 w 201"/>
                <a:gd name="T25" fmla="*/ 13 h 192"/>
                <a:gd name="T26" fmla="*/ 35 w 201"/>
                <a:gd name="T27" fmla="*/ 18 h 192"/>
                <a:gd name="T28" fmla="*/ 34 w 201"/>
                <a:gd name="T29" fmla="*/ 20 h 192"/>
                <a:gd name="T30" fmla="*/ 47 w 201"/>
                <a:gd name="T31" fmla="*/ 56 h 192"/>
                <a:gd name="T32" fmla="*/ 39 w 201"/>
                <a:gd name="T33" fmla="*/ 70 h 192"/>
                <a:gd name="T34" fmla="*/ 0 w 201"/>
                <a:gd name="T35" fmla="*/ 78 h 192"/>
                <a:gd name="T36" fmla="*/ 0 w 201"/>
                <a:gd name="T37" fmla="*/ 114 h 192"/>
                <a:gd name="T38" fmla="*/ 39 w 201"/>
                <a:gd name="T39" fmla="*/ 122 h 192"/>
                <a:gd name="T40" fmla="*/ 47 w 201"/>
                <a:gd name="T41" fmla="*/ 136 h 192"/>
                <a:gd name="T42" fmla="*/ 34 w 201"/>
                <a:gd name="T43" fmla="*/ 172 h 192"/>
                <a:gd name="T44" fmla="*/ 35 w 201"/>
                <a:gd name="T45" fmla="*/ 174 h 192"/>
                <a:gd name="T46" fmla="*/ 67 w 201"/>
                <a:gd name="T47" fmla="*/ 192 h 192"/>
                <a:gd name="T48" fmla="*/ 79 w 201"/>
                <a:gd name="T49" fmla="*/ 180 h 192"/>
                <a:gd name="T50" fmla="*/ 93 w 201"/>
                <a:gd name="T51" fmla="*/ 162 h 192"/>
                <a:gd name="T52" fmla="*/ 100 w 201"/>
                <a:gd name="T53" fmla="*/ 163 h 192"/>
                <a:gd name="T54" fmla="*/ 108 w 201"/>
                <a:gd name="T55" fmla="*/ 162 h 192"/>
                <a:gd name="T56" fmla="*/ 122 w 201"/>
                <a:gd name="T57" fmla="*/ 180 h 192"/>
                <a:gd name="T58" fmla="*/ 134 w 201"/>
                <a:gd name="T59" fmla="*/ 192 h 192"/>
                <a:gd name="T60" fmla="*/ 166 w 201"/>
                <a:gd name="T61" fmla="*/ 174 h 192"/>
                <a:gd name="T62" fmla="*/ 167 w 201"/>
                <a:gd name="T63" fmla="*/ 172 h 192"/>
                <a:gd name="T64" fmla="*/ 154 w 201"/>
                <a:gd name="T65" fmla="*/ 136 h 192"/>
                <a:gd name="T66" fmla="*/ 162 w 201"/>
                <a:gd name="T67" fmla="*/ 122 h 192"/>
                <a:gd name="T68" fmla="*/ 201 w 201"/>
                <a:gd name="T69" fmla="*/ 114 h 192"/>
                <a:gd name="T70" fmla="*/ 201 w 201"/>
                <a:gd name="T71" fmla="*/ 78 h 192"/>
                <a:gd name="T72" fmla="*/ 162 w 201"/>
                <a:gd name="T73" fmla="*/ 70 h 192"/>
                <a:gd name="T74" fmla="*/ 124 w 201"/>
                <a:gd name="T75" fmla="*/ 120 h 192"/>
                <a:gd name="T76" fmla="*/ 100 w 201"/>
                <a:gd name="T77" fmla="*/ 129 h 192"/>
                <a:gd name="T78" fmla="*/ 77 w 201"/>
                <a:gd name="T79" fmla="*/ 120 h 192"/>
                <a:gd name="T80" fmla="*/ 67 w 201"/>
                <a:gd name="T81" fmla="*/ 96 h 192"/>
                <a:gd name="T82" fmla="*/ 77 w 201"/>
                <a:gd name="T83" fmla="*/ 72 h 192"/>
                <a:gd name="T84" fmla="*/ 100 w 201"/>
                <a:gd name="T85" fmla="*/ 63 h 192"/>
                <a:gd name="T86" fmla="*/ 124 w 201"/>
                <a:gd name="T87" fmla="*/ 72 h 192"/>
                <a:gd name="T88" fmla="*/ 134 w 201"/>
                <a:gd name="T89" fmla="*/ 96 h 192"/>
                <a:gd name="T90" fmla="*/ 124 w 201"/>
                <a:gd name="T91" fmla="*/ 120 h 192"/>
                <a:gd name="T92" fmla="*/ 124 w 201"/>
                <a:gd name="T93" fmla="*/ 120 h 192"/>
                <a:gd name="T94" fmla="*/ 124 w 201"/>
                <a:gd name="T95" fmla="*/ 12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1" h="192">
                  <a:moveTo>
                    <a:pt x="162" y="70"/>
                  </a:moveTo>
                  <a:cubicBezTo>
                    <a:pt x="159" y="65"/>
                    <a:pt x="157" y="60"/>
                    <a:pt x="154" y="56"/>
                  </a:cubicBezTo>
                  <a:cubicBezTo>
                    <a:pt x="163" y="36"/>
                    <a:pt x="167" y="24"/>
                    <a:pt x="167" y="20"/>
                  </a:cubicBezTo>
                  <a:cubicBezTo>
                    <a:pt x="167" y="19"/>
                    <a:pt x="167" y="19"/>
                    <a:pt x="166" y="18"/>
                  </a:cubicBezTo>
                  <a:cubicBezTo>
                    <a:pt x="145" y="6"/>
                    <a:pt x="135" y="0"/>
                    <a:pt x="134" y="0"/>
                  </a:cubicBezTo>
                  <a:cubicBezTo>
                    <a:pt x="132" y="1"/>
                    <a:pt x="132" y="1"/>
                    <a:pt x="132" y="1"/>
                  </a:cubicBezTo>
                  <a:cubicBezTo>
                    <a:pt x="125" y="8"/>
                    <a:pt x="117" y="17"/>
                    <a:pt x="108" y="30"/>
                  </a:cubicBezTo>
                  <a:cubicBezTo>
                    <a:pt x="105" y="29"/>
                    <a:pt x="102" y="29"/>
                    <a:pt x="100" y="29"/>
                  </a:cubicBezTo>
                  <a:cubicBezTo>
                    <a:pt x="99" y="29"/>
                    <a:pt x="96" y="29"/>
                    <a:pt x="93" y="30"/>
                  </a:cubicBezTo>
                  <a:cubicBezTo>
                    <a:pt x="90" y="26"/>
                    <a:pt x="86" y="20"/>
                    <a:pt x="79" y="12"/>
                  </a:cubicBezTo>
                  <a:cubicBezTo>
                    <a:pt x="72" y="4"/>
                    <a:pt x="68" y="0"/>
                    <a:pt x="67" y="0"/>
                  </a:cubicBezTo>
                  <a:cubicBezTo>
                    <a:pt x="67" y="0"/>
                    <a:pt x="64" y="1"/>
                    <a:pt x="59" y="4"/>
                  </a:cubicBezTo>
                  <a:cubicBezTo>
                    <a:pt x="54" y="7"/>
                    <a:pt x="49" y="10"/>
                    <a:pt x="44" y="13"/>
                  </a:cubicBezTo>
                  <a:cubicBezTo>
                    <a:pt x="39" y="16"/>
                    <a:pt x="35" y="18"/>
                    <a:pt x="35" y="18"/>
                  </a:cubicBezTo>
                  <a:cubicBezTo>
                    <a:pt x="34" y="19"/>
                    <a:pt x="34" y="19"/>
                    <a:pt x="34" y="20"/>
                  </a:cubicBezTo>
                  <a:cubicBezTo>
                    <a:pt x="34" y="24"/>
                    <a:pt x="38" y="36"/>
                    <a:pt x="47" y="56"/>
                  </a:cubicBezTo>
                  <a:cubicBezTo>
                    <a:pt x="44" y="60"/>
                    <a:pt x="41" y="65"/>
                    <a:pt x="39" y="70"/>
                  </a:cubicBezTo>
                  <a:cubicBezTo>
                    <a:pt x="13" y="72"/>
                    <a:pt x="0" y="75"/>
                    <a:pt x="0" y="7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13" y="120"/>
                    <a:pt x="39" y="122"/>
                  </a:cubicBezTo>
                  <a:cubicBezTo>
                    <a:pt x="41" y="127"/>
                    <a:pt x="44" y="131"/>
                    <a:pt x="47" y="136"/>
                  </a:cubicBezTo>
                  <a:cubicBezTo>
                    <a:pt x="38" y="155"/>
                    <a:pt x="34" y="167"/>
                    <a:pt x="34" y="172"/>
                  </a:cubicBezTo>
                  <a:cubicBezTo>
                    <a:pt x="34" y="173"/>
                    <a:pt x="34" y="173"/>
                    <a:pt x="35" y="174"/>
                  </a:cubicBezTo>
                  <a:cubicBezTo>
                    <a:pt x="56" y="186"/>
                    <a:pt x="67" y="192"/>
                    <a:pt x="67" y="192"/>
                  </a:cubicBezTo>
                  <a:cubicBezTo>
                    <a:pt x="68" y="192"/>
                    <a:pt x="72" y="188"/>
                    <a:pt x="79" y="180"/>
                  </a:cubicBezTo>
                  <a:cubicBezTo>
                    <a:pt x="86" y="172"/>
                    <a:pt x="90" y="166"/>
                    <a:pt x="93" y="162"/>
                  </a:cubicBezTo>
                  <a:cubicBezTo>
                    <a:pt x="96" y="163"/>
                    <a:pt x="99" y="163"/>
                    <a:pt x="100" y="163"/>
                  </a:cubicBezTo>
                  <a:cubicBezTo>
                    <a:pt x="102" y="163"/>
                    <a:pt x="105" y="163"/>
                    <a:pt x="108" y="162"/>
                  </a:cubicBezTo>
                  <a:cubicBezTo>
                    <a:pt x="111" y="166"/>
                    <a:pt x="115" y="172"/>
                    <a:pt x="122" y="180"/>
                  </a:cubicBezTo>
                  <a:cubicBezTo>
                    <a:pt x="128" y="188"/>
                    <a:pt x="132" y="192"/>
                    <a:pt x="134" y="192"/>
                  </a:cubicBezTo>
                  <a:cubicBezTo>
                    <a:pt x="134" y="192"/>
                    <a:pt x="145" y="186"/>
                    <a:pt x="166" y="174"/>
                  </a:cubicBezTo>
                  <a:cubicBezTo>
                    <a:pt x="167" y="173"/>
                    <a:pt x="167" y="173"/>
                    <a:pt x="167" y="172"/>
                  </a:cubicBezTo>
                  <a:cubicBezTo>
                    <a:pt x="167" y="167"/>
                    <a:pt x="163" y="155"/>
                    <a:pt x="154" y="136"/>
                  </a:cubicBezTo>
                  <a:cubicBezTo>
                    <a:pt x="157" y="131"/>
                    <a:pt x="160" y="127"/>
                    <a:pt x="162" y="122"/>
                  </a:cubicBezTo>
                  <a:cubicBezTo>
                    <a:pt x="188" y="120"/>
                    <a:pt x="201" y="117"/>
                    <a:pt x="201" y="114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201" y="75"/>
                    <a:pt x="188" y="72"/>
                    <a:pt x="162" y="70"/>
                  </a:cubicBezTo>
                  <a:close/>
                  <a:moveTo>
                    <a:pt x="124" y="120"/>
                  </a:moveTo>
                  <a:cubicBezTo>
                    <a:pt x="118" y="126"/>
                    <a:pt x="110" y="129"/>
                    <a:pt x="100" y="129"/>
                  </a:cubicBezTo>
                  <a:cubicBezTo>
                    <a:pt x="91" y="129"/>
                    <a:pt x="83" y="126"/>
                    <a:pt x="77" y="120"/>
                  </a:cubicBezTo>
                  <a:cubicBezTo>
                    <a:pt x="70" y="113"/>
                    <a:pt x="67" y="105"/>
                    <a:pt x="67" y="96"/>
                  </a:cubicBezTo>
                  <a:cubicBezTo>
                    <a:pt x="67" y="87"/>
                    <a:pt x="70" y="79"/>
                    <a:pt x="77" y="72"/>
                  </a:cubicBezTo>
                  <a:cubicBezTo>
                    <a:pt x="84" y="66"/>
                    <a:pt x="91" y="63"/>
                    <a:pt x="100" y="63"/>
                  </a:cubicBezTo>
                  <a:cubicBezTo>
                    <a:pt x="109" y="63"/>
                    <a:pt x="117" y="66"/>
                    <a:pt x="124" y="72"/>
                  </a:cubicBezTo>
                  <a:cubicBezTo>
                    <a:pt x="131" y="79"/>
                    <a:pt x="134" y="87"/>
                    <a:pt x="134" y="96"/>
                  </a:cubicBezTo>
                  <a:cubicBezTo>
                    <a:pt x="134" y="105"/>
                    <a:pt x="131" y="113"/>
                    <a:pt x="124" y="120"/>
                  </a:cubicBezTo>
                  <a:close/>
                  <a:moveTo>
                    <a:pt x="124" y="120"/>
                  </a:moveTo>
                  <a:cubicBezTo>
                    <a:pt x="124" y="120"/>
                    <a:pt x="124" y="120"/>
                    <a:pt x="124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2" name="Freeform 393"/>
          <p:cNvSpPr>
            <a:spLocks noEditPoints="1"/>
          </p:cNvSpPr>
          <p:nvPr/>
        </p:nvSpPr>
        <p:spPr bwMode="auto">
          <a:xfrm>
            <a:off x="2464084" y="5606655"/>
            <a:ext cx="552561" cy="660716"/>
          </a:xfrm>
          <a:custGeom>
            <a:avLst/>
            <a:gdLst>
              <a:gd name="T0" fmla="*/ 329 w 334"/>
              <a:gd name="T1" fmla="*/ 5 h 400"/>
              <a:gd name="T2" fmla="*/ 317 w 334"/>
              <a:gd name="T3" fmla="*/ 0 h 400"/>
              <a:gd name="T4" fmla="*/ 17 w 334"/>
              <a:gd name="T5" fmla="*/ 0 h 400"/>
              <a:gd name="T6" fmla="*/ 5 w 334"/>
              <a:gd name="T7" fmla="*/ 5 h 400"/>
              <a:gd name="T8" fmla="*/ 0 w 334"/>
              <a:gd name="T9" fmla="*/ 17 h 400"/>
              <a:gd name="T10" fmla="*/ 0 w 334"/>
              <a:gd name="T11" fmla="*/ 217 h 400"/>
              <a:gd name="T12" fmla="*/ 9 w 334"/>
              <a:gd name="T13" fmla="*/ 261 h 400"/>
              <a:gd name="T14" fmla="*/ 30 w 334"/>
              <a:gd name="T15" fmla="*/ 300 h 400"/>
              <a:gd name="T16" fmla="*/ 61 w 334"/>
              <a:gd name="T17" fmla="*/ 334 h 400"/>
              <a:gd name="T18" fmla="*/ 94 w 334"/>
              <a:gd name="T19" fmla="*/ 361 h 400"/>
              <a:gd name="T20" fmla="*/ 126 w 334"/>
              <a:gd name="T21" fmla="*/ 381 h 400"/>
              <a:gd name="T22" fmla="*/ 149 w 334"/>
              <a:gd name="T23" fmla="*/ 394 h 400"/>
              <a:gd name="T24" fmla="*/ 160 w 334"/>
              <a:gd name="T25" fmla="*/ 399 h 400"/>
              <a:gd name="T26" fmla="*/ 167 w 334"/>
              <a:gd name="T27" fmla="*/ 400 h 400"/>
              <a:gd name="T28" fmla="*/ 174 w 334"/>
              <a:gd name="T29" fmla="*/ 399 h 400"/>
              <a:gd name="T30" fmla="*/ 185 w 334"/>
              <a:gd name="T31" fmla="*/ 394 h 400"/>
              <a:gd name="T32" fmla="*/ 208 w 334"/>
              <a:gd name="T33" fmla="*/ 381 h 400"/>
              <a:gd name="T34" fmla="*/ 240 w 334"/>
              <a:gd name="T35" fmla="*/ 361 h 400"/>
              <a:gd name="T36" fmla="*/ 273 w 334"/>
              <a:gd name="T37" fmla="*/ 334 h 400"/>
              <a:gd name="T38" fmla="*/ 303 w 334"/>
              <a:gd name="T39" fmla="*/ 300 h 400"/>
              <a:gd name="T40" fmla="*/ 325 w 334"/>
              <a:gd name="T41" fmla="*/ 261 h 400"/>
              <a:gd name="T42" fmla="*/ 334 w 334"/>
              <a:gd name="T43" fmla="*/ 217 h 400"/>
              <a:gd name="T44" fmla="*/ 334 w 334"/>
              <a:gd name="T45" fmla="*/ 17 h 400"/>
              <a:gd name="T46" fmla="*/ 329 w 334"/>
              <a:gd name="T47" fmla="*/ 5 h 400"/>
              <a:gd name="T48" fmla="*/ 284 w 334"/>
              <a:gd name="T49" fmla="*/ 217 h 400"/>
              <a:gd name="T50" fmla="*/ 222 w 334"/>
              <a:gd name="T51" fmla="*/ 311 h 400"/>
              <a:gd name="T52" fmla="*/ 167 w 334"/>
              <a:gd name="T53" fmla="*/ 346 h 400"/>
              <a:gd name="T54" fmla="*/ 167 w 334"/>
              <a:gd name="T55" fmla="*/ 50 h 400"/>
              <a:gd name="T56" fmla="*/ 284 w 334"/>
              <a:gd name="T57" fmla="*/ 50 h 400"/>
              <a:gd name="T58" fmla="*/ 284 w 334"/>
              <a:gd name="T59" fmla="*/ 217 h 400"/>
              <a:gd name="T60" fmla="*/ 284 w 334"/>
              <a:gd name="T61" fmla="*/ 217 h 400"/>
              <a:gd name="T62" fmla="*/ 284 w 334"/>
              <a:gd name="T63" fmla="*/ 21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4" h="400">
                <a:moveTo>
                  <a:pt x="329" y="5"/>
                </a:moveTo>
                <a:cubicBezTo>
                  <a:pt x="325" y="2"/>
                  <a:pt x="322" y="0"/>
                  <a:pt x="3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2"/>
                  <a:pt x="5" y="5"/>
                </a:cubicBezTo>
                <a:cubicBezTo>
                  <a:pt x="2" y="8"/>
                  <a:pt x="0" y="12"/>
                  <a:pt x="0" y="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32"/>
                  <a:pt x="3" y="247"/>
                  <a:pt x="9" y="261"/>
                </a:cubicBezTo>
                <a:cubicBezTo>
                  <a:pt x="15" y="276"/>
                  <a:pt x="22" y="289"/>
                  <a:pt x="30" y="300"/>
                </a:cubicBezTo>
                <a:cubicBezTo>
                  <a:pt x="39" y="312"/>
                  <a:pt x="49" y="323"/>
                  <a:pt x="61" y="334"/>
                </a:cubicBezTo>
                <a:cubicBezTo>
                  <a:pt x="73" y="344"/>
                  <a:pt x="84" y="353"/>
                  <a:pt x="94" y="361"/>
                </a:cubicBezTo>
                <a:cubicBezTo>
                  <a:pt x="104" y="368"/>
                  <a:pt x="115" y="374"/>
                  <a:pt x="126" y="381"/>
                </a:cubicBezTo>
                <a:cubicBezTo>
                  <a:pt x="137" y="387"/>
                  <a:pt x="144" y="391"/>
                  <a:pt x="149" y="394"/>
                </a:cubicBezTo>
                <a:cubicBezTo>
                  <a:pt x="154" y="396"/>
                  <a:pt x="157" y="398"/>
                  <a:pt x="160" y="399"/>
                </a:cubicBezTo>
                <a:cubicBezTo>
                  <a:pt x="162" y="400"/>
                  <a:pt x="164" y="400"/>
                  <a:pt x="167" y="400"/>
                </a:cubicBezTo>
                <a:cubicBezTo>
                  <a:pt x="169" y="400"/>
                  <a:pt x="172" y="400"/>
                  <a:pt x="174" y="399"/>
                </a:cubicBezTo>
                <a:cubicBezTo>
                  <a:pt x="176" y="398"/>
                  <a:pt x="180" y="396"/>
                  <a:pt x="185" y="394"/>
                </a:cubicBezTo>
                <a:cubicBezTo>
                  <a:pt x="189" y="391"/>
                  <a:pt x="197" y="387"/>
                  <a:pt x="208" y="381"/>
                </a:cubicBezTo>
                <a:cubicBezTo>
                  <a:pt x="219" y="374"/>
                  <a:pt x="230" y="368"/>
                  <a:pt x="240" y="361"/>
                </a:cubicBezTo>
                <a:cubicBezTo>
                  <a:pt x="250" y="353"/>
                  <a:pt x="261" y="344"/>
                  <a:pt x="273" y="334"/>
                </a:cubicBezTo>
                <a:cubicBezTo>
                  <a:pt x="284" y="323"/>
                  <a:pt x="295" y="312"/>
                  <a:pt x="303" y="300"/>
                </a:cubicBezTo>
                <a:cubicBezTo>
                  <a:pt x="312" y="289"/>
                  <a:pt x="319" y="276"/>
                  <a:pt x="325" y="261"/>
                </a:cubicBezTo>
                <a:cubicBezTo>
                  <a:pt x="331" y="247"/>
                  <a:pt x="334" y="232"/>
                  <a:pt x="334" y="217"/>
                </a:cubicBezTo>
                <a:cubicBezTo>
                  <a:pt x="334" y="17"/>
                  <a:pt x="334" y="17"/>
                  <a:pt x="334" y="17"/>
                </a:cubicBezTo>
                <a:cubicBezTo>
                  <a:pt x="334" y="12"/>
                  <a:pt x="332" y="8"/>
                  <a:pt x="329" y="5"/>
                </a:cubicBezTo>
                <a:close/>
                <a:moveTo>
                  <a:pt x="284" y="217"/>
                </a:moveTo>
                <a:cubicBezTo>
                  <a:pt x="284" y="247"/>
                  <a:pt x="263" y="279"/>
                  <a:pt x="222" y="311"/>
                </a:cubicBezTo>
                <a:cubicBezTo>
                  <a:pt x="206" y="324"/>
                  <a:pt x="188" y="336"/>
                  <a:pt x="167" y="346"/>
                </a:cubicBezTo>
                <a:cubicBezTo>
                  <a:pt x="167" y="50"/>
                  <a:pt x="167" y="50"/>
                  <a:pt x="167" y="50"/>
                </a:cubicBezTo>
                <a:cubicBezTo>
                  <a:pt x="284" y="50"/>
                  <a:pt x="284" y="50"/>
                  <a:pt x="284" y="50"/>
                </a:cubicBezTo>
                <a:lnTo>
                  <a:pt x="284" y="217"/>
                </a:lnTo>
                <a:close/>
                <a:moveTo>
                  <a:pt x="284" y="217"/>
                </a:moveTo>
                <a:cubicBezTo>
                  <a:pt x="284" y="217"/>
                  <a:pt x="284" y="217"/>
                  <a:pt x="284" y="217"/>
                </a:cubicBezTo>
              </a:path>
            </a:pathLst>
          </a:custGeom>
          <a:solidFill>
            <a:srgbClr val="2E77A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Freeform 21"/>
          <p:cNvSpPr>
            <a:spLocks noEditPoints="1"/>
          </p:cNvSpPr>
          <p:nvPr/>
        </p:nvSpPr>
        <p:spPr bwMode="auto">
          <a:xfrm>
            <a:off x="7556100" y="5504284"/>
            <a:ext cx="560782" cy="715303"/>
          </a:xfrm>
          <a:custGeom>
            <a:avLst/>
            <a:gdLst>
              <a:gd name="T0" fmla="*/ 296 w 366"/>
              <a:gd name="T1" fmla="*/ 261 h 467"/>
              <a:gd name="T2" fmla="*/ 240 w 366"/>
              <a:gd name="T3" fmla="*/ 277 h 467"/>
              <a:gd name="T4" fmla="*/ 206 w 366"/>
              <a:gd name="T5" fmla="*/ 302 h 467"/>
              <a:gd name="T6" fmla="*/ 221 w 366"/>
              <a:gd name="T7" fmla="*/ 233 h 467"/>
              <a:gd name="T8" fmla="*/ 237 w 366"/>
              <a:gd name="T9" fmla="*/ 235 h 467"/>
              <a:gd name="T10" fmla="*/ 276 w 366"/>
              <a:gd name="T11" fmla="*/ 233 h 467"/>
              <a:gd name="T12" fmla="*/ 319 w 366"/>
              <a:gd name="T13" fmla="*/ 214 h 467"/>
              <a:gd name="T14" fmla="*/ 350 w 366"/>
              <a:gd name="T15" fmla="*/ 169 h 467"/>
              <a:gd name="T16" fmla="*/ 321 w 366"/>
              <a:gd name="T17" fmla="*/ 125 h 467"/>
              <a:gd name="T18" fmla="*/ 268 w 366"/>
              <a:gd name="T19" fmla="*/ 141 h 467"/>
              <a:gd name="T20" fmla="*/ 237 w 366"/>
              <a:gd name="T21" fmla="*/ 170 h 467"/>
              <a:gd name="T22" fmla="*/ 226 w 366"/>
              <a:gd name="T23" fmla="*/ 186 h 467"/>
              <a:gd name="T24" fmla="*/ 226 w 366"/>
              <a:gd name="T25" fmla="*/ 155 h 467"/>
              <a:gd name="T26" fmla="*/ 232 w 366"/>
              <a:gd name="T27" fmla="*/ 140 h 467"/>
              <a:gd name="T28" fmla="*/ 241 w 366"/>
              <a:gd name="T29" fmla="*/ 104 h 467"/>
              <a:gd name="T30" fmla="*/ 235 w 366"/>
              <a:gd name="T31" fmla="*/ 58 h 467"/>
              <a:gd name="T32" fmla="*/ 201 w 366"/>
              <a:gd name="T33" fmla="*/ 16 h 467"/>
              <a:gd name="T34" fmla="*/ 149 w 366"/>
              <a:gd name="T35" fmla="*/ 36 h 467"/>
              <a:gd name="T36" fmla="*/ 155 w 366"/>
              <a:gd name="T37" fmla="*/ 99 h 467"/>
              <a:gd name="T38" fmla="*/ 186 w 366"/>
              <a:gd name="T39" fmla="*/ 141 h 467"/>
              <a:gd name="T40" fmla="*/ 204 w 366"/>
              <a:gd name="T41" fmla="*/ 157 h 467"/>
              <a:gd name="T42" fmla="*/ 200 w 366"/>
              <a:gd name="T43" fmla="*/ 204 h 467"/>
              <a:gd name="T44" fmla="*/ 188 w 366"/>
              <a:gd name="T45" fmla="*/ 179 h 467"/>
              <a:gd name="T46" fmla="*/ 163 w 366"/>
              <a:gd name="T47" fmla="*/ 147 h 467"/>
              <a:gd name="T48" fmla="*/ 120 w 366"/>
              <a:gd name="T49" fmla="*/ 126 h 467"/>
              <a:gd name="T50" fmla="*/ 56 w 366"/>
              <a:gd name="T51" fmla="*/ 135 h 467"/>
              <a:gd name="T52" fmla="*/ 77 w 366"/>
              <a:gd name="T53" fmla="*/ 193 h 467"/>
              <a:gd name="T54" fmla="*/ 119 w 366"/>
              <a:gd name="T55" fmla="*/ 221 h 467"/>
              <a:gd name="T56" fmla="*/ 163 w 366"/>
              <a:gd name="T57" fmla="*/ 230 h 467"/>
              <a:gd name="T58" fmla="*/ 193 w 366"/>
              <a:gd name="T59" fmla="*/ 229 h 467"/>
              <a:gd name="T60" fmla="*/ 177 w 366"/>
              <a:gd name="T61" fmla="*/ 304 h 467"/>
              <a:gd name="T62" fmla="*/ 139 w 366"/>
              <a:gd name="T63" fmla="*/ 263 h 467"/>
              <a:gd name="T64" fmla="*/ 63 w 366"/>
              <a:gd name="T65" fmla="*/ 246 h 467"/>
              <a:gd name="T66" fmla="*/ 27 w 366"/>
              <a:gd name="T67" fmla="*/ 299 h 467"/>
              <a:gd name="T68" fmla="*/ 73 w 366"/>
              <a:gd name="T69" fmla="*/ 340 h 467"/>
              <a:gd name="T70" fmla="*/ 121 w 366"/>
              <a:gd name="T71" fmla="*/ 349 h 467"/>
              <a:gd name="T72" fmla="*/ 161 w 366"/>
              <a:gd name="T73" fmla="*/ 339 h 467"/>
              <a:gd name="T74" fmla="*/ 12 w 366"/>
              <a:gd name="T75" fmla="*/ 444 h 467"/>
              <a:gd name="T76" fmla="*/ 0 w 366"/>
              <a:gd name="T77" fmla="*/ 455 h 467"/>
              <a:gd name="T78" fmla="*/ 12 w 366"/>
              <a:gd name="T79" fmla="*/ 467 h 467"/>
              <a:gd name="T80" fmla="*/ 187 w 366"/>
              <a:gd name="T81" fmla="*/ 339 h 467"/>
              <a:gd name="T82" fmla="*/ 204 w 366"/>
              <a:gd name="T83" fmla="*/ 347 h 467"/>
              <a:gd name="T84" fmla="*/ 245 w 366"/>
              <a:gd name="T85" fmla="*/ 360 h 467"/>
              <a:gd name="T86" fmla="*/ 296 w 366"/>
              <a:gd name="T87" fmla="*/ 359 h 467"/>
              <a:gd name="T88" fmla="*/ 346 w 366"/>
              <a:gd name="T89" fmla="*/ 324 h 467"/>
              <a:gd name="T90" fmla="*/ 330 w 366"/>
              <a:gd name="T91" fmla="*/ 267 h 467"/>
              <a:gd name="T92" fmla="*/ 330 w 366"/>
              <a:gd name="T93" fmla="*/ 267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6" h="467">
                <a:moveTo>
                  <a:pt x="330" y="267"/>
                </a:moveTo>
                <a:cubicBezTo>
                  <a:pt x="317" y="263"/>
                  <a:pt x="306" y="261"/>
                  <a:pt x="296" y="261"/>
                </a:cubicBezTo>
                <a:cubicBezTo>
                  <a:pt x="286" y="261"/>
                  <a:pt x="276" y="263"/>
                  <a:pt x="266" y="266"/>
                </a:cubicBezTo>
                <a:cubicBezTo>
                  <a:pt x="255" y="270"/>
                  <a:pt x="247" y="273"/>
                  <a:pt x="240" y="277"/>
                </a:cubicBezTo>
                <a:cubicBezTo>
                  <a:pt x="233" y="281"/>
                  <a:pt x="226" y="286"/>
                  <a:pt x="219" y="291"/>
                </a:cubicBezTo>
                <a:cubicBezTo>
                  <a:pt x="213" y="296"/>
                  <a:pt x="209" y="300"/>
                  <a:pt x="206" y="302"/>
                </a:cubicBezTo>
                <a:cubicBezTo>
                  <a:pt x="204" y="304"/>
                  <a:pt x="203" y="305"/>
                  <a:pt x="202" y="307"/>
                </a:cubicBezTo>
                <a:cubicBezTo>
                  <a:pt x="210" y="283"/>
                  <a:pt x="217" y="258"/>
                  <a:pt x="221" y="233"/>
                </a:cubicBezTo>
                <a:cubicBezTo>
                  <a:pt x="225" y="234"/>
                  <a:pt x="225" y="234"/>
                  <a:pt x="225" y="234"/>
                </a:cubicBezTo>
                <a:cubicBezTo>
                  <a:pt x="228" y="234"/>
                  <a:pt x="232" y="235"/>
                  <a:pt x="237" y="235"/>
                </a:cubicBezTo>
                <a:cubicBezTo>
                  <a:pt x="243" y="235"/>
                  <a:pt x="248" y="235"/>
                  <a:pt x="255" y="235"/>
                </a:cubicBezTo>
                <a:cubicBezTo>
                  <a:pt x="262" y="235"/>
                  <a:pt x="269" y="234"/>
                  <a:pt x="276" y="233"/>
                </a:cubicBezTo>
                <a:cubicBezTo>
                  <a:pt x="283" y="231"/>
                  <a:pt x="290" y="229"/>
                  <a:pt x="298" y="226"/>
                </a:cubicBezTo>
                <a:cubicBezTo>
                  <a:pt x="305" y="224"/>
                  <a:pt x="312" y="220"/>
                  <a:pt x="319" y="214"/>
                </a:cubicBezTo>
                <a:cubicBezTo>
                  <a:pt x="326" y="209"/>
                  <a:pt x="332" y="203"/>
                  <a:pt x="337" y="196"/>
                </a:cubicBezTo>
                <a:cubicBezTo>
                  <a:pt x="343" y="189"/>
                  <a:pt x="347" y="180"/>
                  <a:pt x="350" y="169"/>
                </a:cubicBezTo>
                <a:cubicBezTo>
                  <a:pt x="354" y="158"/>
                  <a:pt x="356" y="145"/>
                  <a:pt x="356" y="132"/>
                </a:cubicBezTo>
                <a:cubicBezTo>
                  <a:pt x="344" y="128"/>
                  <a:pt x="333" y="126"/>
                  <a:pt x="321" y="125"/>
                </a:cubicBezTo>
                <a:cubicBezTo>
                  <a:pt x="310" y="125"/>
                  <a:pt x="300" y="126"/>
                  <a:pt x="292" y="129"/>
                </a:cubicBezTo>
                <a:cubicBezTo>
                  <a:pt x="284" y="132"/>
                  <a:pt x="276" y="136"/>
                  <a:pt x="268" y="141"/>
                </a:cubicBezTo>
                <a:cubicBezTo>
                  <a:pt x="261" y="146"/>
                  <a:pt x="254" y="151"/>
                  <a:pt x="250" y="155"/>
                </a:cubicBezTo>
                <a:cubicBezTo>
                  <a:pt x="245" y="160"/>
                  <a:pt x="241" y="165"/>
                  <a:pt x="237" y="170"/>
                </a:cubicBezTo>
                <a:cubicBezTo>
                  <a:pt x="233" y="176"/>
                  <a:pt x="230" y="180"/>
                  <a:pt x="229" y="182"/>
                </a:cubicBezTo>
                <a:cubicBezTo>
                  <a:pt x="227" y="184"/>
                  <a:pt x="227" y="185"/>
                  <a:pt x="226" y="186"/>
                </a:cubicBezTo>
                <a:cubicBezTo>
                  <a:pt x="226" y="182"/>
                  <a:pt x="226" y="176"/>
                  <a:pt x="226" y="168"/>
                </a:cubicBezTo>
                <a:cubicBezTo>
                  <a:pt x="226" y="160"/>
                  <a:pt x="226" y="155"/>
                  <a:pt x="226" y="155"/>
                </a:cubicBezTo>
                <a:cubicBezTo>
                  <a:pt x="228" y="151"/>
                  <a:pt x="228" y="151"/>
                  <a:pt x="228" y="151"/>
                </a:cubicBezTo>
                <a:cubicBezTo>
                  <a:pt x="229" y="148"/>
                  <a:pt x="231" y="144"/>
                  <a:pt x="232" y="140"/>
                </a:cubicBezTo>
                <a:cubicBezTo>
                  <a:pt x="234" y="135"/>
                  <a:pt x="236" y="130"/>
                  <a:pt x="237" y="124"/>
                </a:cubicBezTo>
                <a:cubicBezTo>
                  <a:pt x="239" y="117"/>
                  <a:pt x="240" y="111"/>
                  <a:pt x="241" y="104"/>
                </a:cubicBezTo>
                <a:cubicBezTo>
                  <a:pt x="241" y="96"/>
                  <a:pt x="241" y="89"/>
                  <a:pt x="241" y="81"/>
                </a:cubicBezTo>
                <a:cubicBezTo>
                  <a:pt x="240" y="74"/>
                  <a:pt x="239" y="66"/>
                  <a:pt x="235" y="58"/>
                </a:cubicBezTo>
                <a:cubicBezTo>
                  <a:pt x="232" y="50"/>
                  <a:pt x="228" y="43"/>
                  <a:pt x="223" y="36"/>
                </a:cubicBezTo>
                <a:cubicBezTo>
                  <a:pt x="218" y="29"/>
                  <a:pt x="210" y="22"/>
                  <a:pt x="201" y="16"/>
                </a:cubicBezTo>
                <a:cubicBezTo>
                  <a:pt x="191" y="10"/>
                  <a:pt x="180" y="4"/>
                  <a:pt x="168" y="0"/>
                </a:cubicBezTo>
                <a:cubicBezTo>
                  <a:pt x="159" y="12"/>
                  <a:pt x="153" y="24"/>
                  <a:pt x="149" y="36"/>
                </a:cubicBezTo>
                <a:cubicBezTo>
                  <a:pt x="146" y="48"/>
                  <a:pt x="145" y="59"/>
                  <a:pt x="146" y="69"/>
                </a:cubicBezTo>
                <a:cubicBezTo>
                  <a:pt x="147" y="79"/>
                  <a:pt x="150" y="89"/>
                  <a:pt x="155" y="99"/>
                </a:cubicBezTo>
                <a:cubicBezTo>
                  <a:pt x="159" y="108"/>
                  <a:pt x="164" y="116"/>
                  <a:pt x="169" y="123"/>
                </a:cubicBezTo>
                <a:cubicBezTo>
                  <a:pt x="174" y="129"/>
                  <a:pt x="179" y="135"/>
                  <a:pt x="186" y="141"/>
                </a:cubicBezTo>
                <a:cubicBezTo>
                  <a:pt x="192" y="147"/>
                  <a:pt x="196" y="151"/>
                  <a:pt x="198" y="153"/>
                </a:cubicBezTo>
                <a:cubicBezTo>
                  <a:pt x="201" y="155"/>
                  <a:pt x="202" y="156"/>
                  <a:pt x="204" y="157"/>
                </a:cubicBezTo>
                <a:cubicBezTo>
                  <a:pt x="204" y="170"/>
                  <a:pt x="203" y="187"/>
                  <a:pt x="201" y="208"/>
                </a:cubicBezTo>
                <a:cubicBezTo>
                  <a:pt x="200" y="204"/>
                  <a:pt x="200" y="204"/>
                  <a:pt x="200" y="204"/>
                </a:cubicBezTo>
                <a:cubicBezTo>
                  <a:pt x="199" y="201"/>
                  <a:pt x="197" y="198"/>
                  <a:pt x="196" y="194"/>
                </a:cubicBezTo>
                <a:cubicBezTo>
                  <a:pt x="194" y="189"/>
                  <a:pt x="191" y="184"/>
                  <a:pt x="188" y="179"/>
                </a:cubicBezTo>
                <a:cubicBezTo>
                  <a:pt x="186" y="173"/>
                  <a:pt x="182" y="168"/>
                  <a:pt x="177" y="163"/>
                </a:cubicBezTo>
                <a:cubicBezTo>
                  <a:pt x="173" y="157"/>
                  <a:pt x="168" y="152"/>
                  <a:pt x="163" y="147"/>
                </a:cubicBezTo>
                <a:cubicBezTo>
                  <a:pt x="158" y="142"/>
                  <a:pt x="151" y="137"/>
                  <a:pt x="144" y="134"/>
                </a:cubicBezTo>
                <a:cubicBezTo>
                  <a:pt x="136" y="130"/>
                  <a:pt x="128" y="127"/>
                  <a:pt x="120" y="126"/>
                </a:cubicBezTo>
                <a:cubicBezTo>
                  <a:pt x="111" y="124"/>
                  <a:pt x="101" y="124"/>
                  <a:pt x="90" y="126"/>
                </a:cubicBezTo>
                <a:cubicBezTo>
                  <a:pt x="79" y="127"/>
                  <a:pt x="68" y="130"/>
                  <a:pt x="56" y="135"/>
                </a:cubicBezTo>
                <a:cubicBezTo>
                  <a:pt x="57" y="147"/>
                  <a:pt x="59" y="158"/>
                  <a:pt x="63" y="168"/>
                </a:cubicBezTo>
                <a:cubicBezTo>
                  <a:pt x="67" y="178"/>
                  <a:pt x="72" y="186"/>
                  <a:pt x="77" y="193"/>
                </a:cubicBezTo>
                <a:cubicBezTo>
                  <a:pt x="83" y="199"/>
                  <a:pt x="89" y="205"/>
                  <a:pt x="97" y="210"/>
                </a:cubicBezTo>
                <a:cubicBezTo>
                  <a:pt x="104" y="215"/>
                  <a:pt x="112" y="218"/>
                  <a:pt x="119" y="221"/>
                </a:cubicBezTo>
                <a:cubicBezTo>
                  <a:pt x="126" y="223"/>
                  <a:pt x="133" y="225"/>
                  <a:pt x="142" y="227"/>
                </a:cubicBezTo>
                <a:cubicBezTo>
                  <a:pt x="150" y="228"/>
                  <a:pt x="157" y="229"/>
                  <a:pt x="163" y="230"/>
                </a:cubicBezTo>
                <a:cubicBezTo>
                  <a:pt x="169" y="230"/>
                  <a:pt x="175" y="230"/>
                  <a:pt x="181" y="230"/>
                </a:cubicBezTo>
                <a:cubicBezTo>
                  <a:pt x="187" y="230"/>
                  <a:pt x="191" y="229"/>
                  <a:pt x="193" y="229"/>
                </a:cubicBezTo>
                <a:cubicBezTo>
                  <a:pt x="195" y="229"/>
                  <a:pt x="197" y="229"/>
                  <a:pt x="198" y="228"/>
                </a:cubicBezTo>
                <a:cubicBezTo>
                  <a:pt x="193" y="256"/>
                  <a:pt x="187" y="281"/>
                  <a:pt x="177" y="304"/>
                </a:cubicBezTo>
                <a:cubicBezTo>
                  <a:pt x="173" y="297"/>
                  <a:pt x="168" y="289"/>
                  <a:pt x="163" y="283"/>
                </a:cubicBezTo>
                <a:cubicBezTo>
                  <a:pt x="157" y="276"/>
                  <a:pt x="149" y="270"/>
                  <a:pt x="139" y="263"/>
                </a:cubicBezTo>
                <a:cubicBezTo>
                  <a:pt x="130" y="256"/>
                  <a:pt x="119" y="251"/>
                  <a:pt x="107" y="248"/>
                </a:cubicBezTo>
                <a:cubicBezTo>
                  <a:pt x="95" y="245"/>
                  <a:pt x="81" y="244"/>
                  <a:pt x="63" y="246"/>
                </a:cubicBezTo>
                <a:cubicBezTo>
                  <a:pt x="46" y="248"/>
                  <a:pt x="27" y="253"/>
                  <a:pt x="8" y="261"/>
                </a:cubicBezTo>
                <a:cubicBezTo>
                  <a:pt x="13" y="275"/>
                  <a:pt x="20" y="288"/>
                  <a:pt x="27" y="299"/>
                </a:cubicBezTo>
                <a:cubicBezTo>
                  <a:pt x="34" y="310"/>
                  <a:pt x="42" y="319"/>
                  <a:pt x="49" y="325"/>
                </a:cubicBezTo>
                <a:cubicBezTo>
                  <a:pt x="56" y="332"/>
                  <a:pt x="64" y="337"/>
                  <a:pt x="73" y="340"/>
                </a:cubicBezTo>
                <a:cubicBezTo>
                  <a:pt x="82" y="344"/>
                  <a:pt x="90" y="347"/>
                  <a:pt x="97" y="348"/>
                </a:cubicBezTo>
                <a:cubicBezTo>
                  <a:pt x="105" y="349"/>
                  <a:pt x="113" y="349"/>
                  <a:pt x="121" y="349"/>
                </a:cubicBezTo>
                <a:cubicBezTo>
                  <a:pt x="129" y="348"/>
                  <a:pt x="136" y="347"/>
                  <a:pt x="143" y="345"/>
                </a:cubicBezTo>
                <a:cubicBezTo>
                  <a:pt x="149" y="344"/>
                  <a:pt x="155" y="342"/>
                  <a:pt x="161" y="339"/>
                </a:cubicBezTo>
                <a:cubicBezTo>
                  <a:pt x="144" y="372"/>
                  <a:pt x="122" y="397"/>
                  <a:pt x="96" y="416"/>
                </a:cubicBezTo>
                <a:cubicBezTo>
                  <a:pt x="70" y="434"/>
                  <a:pt x="42" y="444"/>
                  <a:pt x="12" y="444"/>
                </a:cubicBezTo>
                <a:cubicBezTo>
                  <a:pt x="8" y="444"/>
                  <a:pt x="6" y="445"/>
                  <a:pt x="3" y="447"/>
                </a:cubicBezTo>
                <a:cubicBezTo>
                  <a:pt x="1" y="449"/>
                  <a:pt x="0" y="452"/>
                  <a:pt x="0" y="455"/>
                </a:cubicBezTo>
                <a:cubicBezTo>
                  <a:pt x="0" y="459"/>
                  <a:pt x="1" y="462"/>
                  <a:pt x="3" y="464"/>
                </a:cubicBezTo>
                <a:cubicBezTo>
                  <a:pt x="6" y="466"/>
                  <a:pt x="8" y="467"/>
                  <a:pt x="12" y="467"/>
                </a:cubicBezTo>
                <a:cubicBezTo>
                  <a:pt x="48" y="467"/>
                  <a:pt x="81" y="456"/>
                  <a:pt x="112" y="433"/>
                </a:cubicBezTo>
                <a:cubicBezTo>
                  <a:pt x="143" y="410"/>
                  <a:pt x="168" y="379"/>
                  <a:pt x="187" y="339"/>
                </a:cubicBezTo>
                <a:cubicBezTo>
                  <a:pt x="192" y="342"/>
                  <a:pt x="192" y="342"/>
                  <a:pt x="192" y="342"/>
                </a:cubicBezTo>
                <a:cubicBezTo>
                  <a:pt x="195" y="343"/>
                  <a:pt x="199" y="345"/>
                  <a:pt x="204" y="347"/>
                </a:cubicBezTo>
                <a:cubicBezTo>
                  <a:pt x="209" y="350"/>
                  <a:pt x="215" y="352"/>
                  <a:pt x="222" y="355"/>
                </a:cubicBezTo>
                <a:cubicBezTo>
                  <a:pt x="229" y="357"/>
                  <a:pt x="236" y="359"/>
                  <a:pt x="245" y="360"/>
                </a:cubicBezTo>
                <a:cubicBezTo>
                  <a:pt x="253" y="362"/>
                  <a:pt x="261" y="362"/>
                  <a:pt x="270" y="363"/>
                </a:cubicBezTo>
                <a:cubicBezTo>
                  <a:pt x="278" y="363"/>
                  <a:pt x="287" y="362"/>
                  <a:pt x="296" y="359"/>
                </a:cubicBezTo>
                <a:cubicBezTo>
                  <a:pt x="305" y="356"/>
                  <a:pt x="314" y="352"/>
                  <a:pt x="322" y="347"/>
                </a:cubicBezTo>
                <a:cubicBezTo>
                  <a:pt x="330" y="341"/>
                  <a:pt x="338" y="334"/>
                  <a:pt x="346" y="324"/>
                </a:cubicBezTo>
                <a:cubicBezTo>
                  <a:pt x="353" y="313"/>
                  <a:pt x="360" y="301"/>
                  <a:pt x="366" y="288"/>
                </a:cubicBezTo>
                <a:cubicBezTo>
                  <a:pt x="354" y="278"/>
                  <a:pt x="342" y="272"/>
                  <a:pt x="330" y="267"/>
                </a:cubicBezTo>
                <a:close/>
                <a:moveTo>
                  <a:pt x="330" y="267"/>
                </a:moveTo>
                <a:cubicBezTo>
                  <a:pt x="330" y="267"/>
                  <a:pt x="330" y="267"/>
                  <a:pt x="330" y="267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Freeform 5"/>
          <p:cNvSpPr>
            <a:spLocks noEditPoints="1"/>
          </p:cNvSpPr>
          <p:nvPr/>
        </p:nvSpPr>
        <p:spPr bwMode="auto">
          <a:xfrm>
            <a:off x="10012426" y="5598413"/>
            <a:ext cx="633131" cy="630635"/>
          </a:xfrm>
          <a:custGeom>
            <a:avLst/>
            <a:gdLst>
              <a:gd name="T0" fmla="*/ 424 w 427"/>
              <a:gd name="T1" fmla="*/ 2 h 425"/>
              <a:gd name="T2" fmla="*/ 418 w 427"/>
              <a:gd name="T3" fmla="*/ 0 h 425"/>
              <a:gd name="T4" fmla="*/ 306 w 427"/>
              <a:gd name="T5" fmla="*/ 19 h 425"/>
              <a:gd name="T6" fmla="*/ 212 w 427"/>
              <a:gd name="T7" fmla="*/ 86 h 425"/>
              <a:gd name="T8" fmla="*/ 166 w 427"/>
              <a:gd name="T9" fmla="*/ 137 h 425"/>
              <a:gd name="T10" fmla="*/ 67 w 427"/>
              <a:gd name="T11" fmla="*/ 142 h 425"/>
              <a:gd name="T12" fmla="*/ 61 w 427"/>
              <a:gd name="T13" fmla="*/ 146 h 425"/>
              <a:gd name="T14" fmla="*/ 2 w 427"/>
              <a:gd name="T15" fmla="*/ 246 h 425"/>
              <a:gd name="T16" fmla="*/ 4 w 427"/>
              <a:gd name="T17" fmla="*/ 256 h 425"/>
              <a:gd name="T18" fmla="*/ 20 w 427"/>
              <a:gd name="T19" fmla="*/ 273 h 425"/>
              <a:gd name="T20" fmla="*/ 26 w 427"/>
              <a:gd name="T21" fmla="*/ 275 h 425"/>
              <a:gd name="T22" fmla="*/ 29 w 427"/>
              <a:gd name="T23" fmla="*/ 275 h 425"/>
              <a:gd name="T24" fmla="*/ 101 w 427"/>
              <a:gd name="T25" fmla="*/ 253 h 425"/>
              <a:gd name="T26" fmla="*/ 174 w 427"/>
              <a:gd name="T27" fmla="*/ 326 h 425"/>
              <a:gd name="T28" fmla="*/ 152 w 427"/>
              <a:gd name="T29" fmla="*/ 398 h 425"/>
              <a:gd name="T30" fmla="*/ 154 w 427"/>
              <a:gd name="T31" fmla="*/ 406 h 425"/>
              <a:gd name="T32" fmla="*/ 170 w 427"/>
              <a:gd name="T33" fmla="*/ 423 h 425"/>
              <a:gd name="T34" fmla="*/ 176 w 427"/>
              <a:gd name="T35" fmla="*/ 425 h 425"/>
              <a:gd name="T36" fmla="*/ 181 w 427"/>
              <a:gd name="T37" fmla="*/ 424 h 425"/>
              <a:gd name="T38" fmla="*/ 281 w 427"/>
              <a:gd name="T39" fmla="*/ 366 h 425"/>
              <a:gd name="T40" fmla="*/ 285 w 427"/>
              <a:gd name="T41" fmla="*/ 359 h 425"/>
              <a:gd name="T42" fmla="*/ 290 w 427"/>
              <a:gd name="T43" fmla="*/ 260 h 425"/>
              <a:gd name="T44" fmla="*/ 341 w 427"/>
              <a:gd name="T45" fmla="*/ 215 h 425"/>
              <a:gd name="T46" fmla="*/ 407 w 427"/>
              <a:gd name="T47" fmla="*/ 121 h 425"/>
              <a:gd name="T48" fmla="*/ 427 w 427"/>
              <a:gd name="T49" fmla="*/ 8 h 425"/>
              <a:gd name="T50" fmla="*/ 424 w 427"/>
              <a:gd name="T51" fmla="*/ 2 h 425"/>
              <a:gd name="T52" fmla="*/ 361 w 427"/>
              <a:gd name="T53" fmla="*/ 101 h 425"/>
              <a:gd name="T54" fmla="*/ 343 w 427"/>
              <a:gd name="T55" fmla="*/ 108 h 425"/>
              <a:gd name="T56" fmla="*/ 326 w 427"/>
              <a:gd name="T57" fmla="*/ 101 h 425"/>
              <a:gd name="T58" fmla="*/ 318 w 427"/>
              <a:gd name="T59" fmla="*/ 83 h 425"/>
              <a:gd name="T60" fmla="*/ 326 w 427"/>
              <a:gd name="T61" fmla="*/ 66 h 425"/>
              <a:gd name="T62" fmla="*/ 343 w 427"/>
              <a:gd name="T63" fmla="*/ 58 h 425"/>
              <a:gd name="T64" fmla="*/ 361 w 427"/>
              <a:gd name="T65" fmla="*/ 66 h 425"/>
              <a:gd name="T66" fmla="*/ 368 w 427"/>
              <a:gd name="T67" fmla="*/ 83 h 425"/>
              <a:gd name="T68" fmla="*/ 361 w 427"/>
              <a:gd name="T69" fmla="*/ 101 h 425"/>
              <a:gd name="T70" fmla="*/ 361 w 427"/>
              <a:gd name="T71" fmla="*/ 101 h 425"/>
              <a:gd name="T72" fmla="*/ 361 w 427"/>
              <a:gd name="T73" fmla="*/ 10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7" h="425">
                <a:moveTo>
                  <a:pt x="424" y="2"/>
                </a:moveTo>
                <a:cubicBezTo>
                  <a:pt x="422" y="1"/>
                  <a:pt x="420" y="0"/>
                  <a:pt x="418" y="0"/>
                </a:cubicBezTo>
                <a:cubicBezTo>
                  <a:pt x="373" y="0"/>
                  <a:pt x="335" y="6"/>
                  <a:pt x="306" y="19"/>
                </a:cubicBezTo>
                <a:cubicBezTo>
                  <a:pt x="276" y="31"/>
                  <a:pt x="245" y="53"/>
                  <a:pt x="212" y="86"/>
                </a:cubicBezTo>
                <a:cubicBezTo>
                  <a:pt x="198" y="100"/>
                  <a:pt x="183" y="117"/>
                  <a:pt x="166" y="137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5" y="142"/>
                  <a:pt x="62" y="144"/>
                  <a:pt x="61" y="146"/>
                </a:cubicBezTo>
                <a:cubicBezTo>
                  <a:pt x="2" y="246"/>
                  <a:pt x="2" y="246"/>
                  <a:pt x="2" y="246"/>
                </a:cubicBezTo>
                <a:cubicBezTo>
                  <a:pt x="0" y="250"/>
                  <a:pt x="1" y="253"/>
                  <a:pt x="4" y="256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22" y="275"/>
                  <a:pt x="24" y="275"/>
                  <a:pt x="26" y="275"/>
                </a:cubicBezTo>
                <a:cubicBezTo>
                  <a:pt x="27" y="275"/>
                  <a:pt x="28" y="275"/>
                  <a:pt x="29" y="275"/>
                </a:cubicBezTo>
                <a:cubicBezTo>
                  <a:pt x="101" y="253"/>
                  <a:pt x="101" y="253"/>
                  <a:pt x="101" y="253"/>
                </a:cubicBezTo>
                <a:cubicBezTo>
                  <a:pt x="174" y="326"/>
                  <a:pt x="174" y="326"/>
                  <a:pt x="174" y="326"/>
                </a:cubicBezTo>
                <a:cubicBezTo>
                  <a:pt x="152" y="398"/>
                  <a:pt x="152" y="398"/>
                  <a:pt x="152" y="398"/>
                </a:cubicBezTo>
                <a:cubicBezTo>
                  <a:pt x="151" y="401"/>
                  <a:pt x="152" y="404"/>
                  <a:pt x="154" y="406"/>
                </a:cubicBezTo>
                <a:cubicBezTo>
                  <a:pt x="170" y="423"/>
                  <a:pt x="170" y="423"/>
                  <a:pt x="170" y="423"/>
                </a:cubicBezTo>
                <a:cubicBezTo>
                  <a:pt x="172" y="425"/>
                  <a:pt x="174" y="425"/>
                  <a:pt x="176" y="425"/>
                </a:cubicBezTo>
                <a:cubicBezTo>
                  <a:pt x="178" y="425"/>
                  <a:pt x="179" y="425"/>
                  <a:pt x="181" y="424"/>
                </a:cubicBezTo>
                <a:cubicBezTo>
                  <a:pt x="281" y="366"/>
                  <a:pt x="281" y="366"/>
                  <a:pt x="281" y="366"/>
                </a:cubicBezTo>
                <a:cubicBezTo>
                  <a:pt x="283" y="364"/>
                  <a:pt x="285" y="362"/>
                  <a:pt x="285" y="359"/>
                </a:cubicBezTo>
                <a:cubicBezTo>
                  <a:pt x="290" y="260"/>
                  <a:pt x="290" y="260"/>
                  <a:pt x="290" y="260"/>
                </a:cubicBezTo>
                <a:cubicBezTo>
                  <a:pt x="310" y="244"/>
                  <a:pt x="327" y="228"/>
                  <a:pt x="341" y="215"/>
                </a:cubicBezTo>
                <a:cubicBezTo>
                  <a:pt x="372" y="183"/>
                  <a:pt x="394" y="152"/>
                  <a:pt x="407" y="121"/>
                </a:cubicBezTo>
                <a:cubicBezTo>
                  <a:pt x="420" y="89"/>
                  <a:pt x="427" y="52"/>
                  <a:pt x="427" y="8"/>
                </a:cubicBezTo>
                <a:cubicBezTo>
                  <a:pt x="427" y="6"/>
                  <a:pt x="426" y="4"/>
                  <a:pt x="424" y="2"/>
                </a:cubicBezTo>
                <a:close/>
                <a:moveTo>
                  <a:pt x="361" y="101"/>
                </a:moveTo>
                <a:cubicBezTo>
                  <a:pt x="356" y="106"/>
                  <a:pt x="350" y="108"/>
                  <a:pt x="343" y="108"/>
                </a:cubicBezTo>
                <a:cubicBezTo>
                  <a:pt x="336" y="108"/>
                  <a:pt x="330" y="106"/>
                  <a:pt x="326" y="101"/>
                </a:cubicBezTo>
                <a:cubicBezTo>
                  <a:pt x="321" y="96"/>
                  <a:pt x="318" y="90"/>
                  <a:pt x="318" y="83"/>
                </a:cubicBezTo>
                <a:cubicBezTo>
                  <a:pt x="318" y="76"/>
                  <a:pt x="321" y="71"/>
                  <a:pt x="326" y="66"/>
                </a:cubicBezTo>
                <a:cubicBezTo>
                  <a:pt x="330" y="61"/>
                  <a:pt x="336" y="58"/>
                  <a:pt x="343" y="58"/>
                </a:cubicBezTo>
                <a:cubicBezTo>
                  <a:pt x="350" y="58"/>
                  <a:pt x="356" y="61"/>
                  <a:pt x="361" y="66"/>
                </a:cubicBezTo>
                <a:cubicBezTo>
                  <a:pt x="366" y="71"/>
                  <a:pt x="368" y="76"/>
                  <a:pt x="368" y="83"/>
                </a:cubicBezTo>
                <a:cubicBezTo>
                  <a:pt x="368" y="90"/>
                  <a:pt x="366" y="96"/>
                  <a:pt x="361" y="101"/>
                </a:cubicBezTo>
                <a:close/>
                <a:moveTo>
                  <a:pt x="361" y="101"/>
                </a:moveTo>
                <a:cubicBezTo>
                  <a:pt x="361" y="101"/>
                  <a:pt x="361" y="101"/>
                  <a:pt x="361" y="101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5" name="Group 154"/>
          <p:cNvGrpSpPr/>
          <p:nvPr/>
        </p:nvGrpSpPr>
        <p:grpSpPr>
          <a:xfrm>
            <a:off x="12537344" y="5683540"/>
            <a:ext cx="671144" cy="448933"/>
            <a:chOff x="10320338" y="8453438"/>
            <a:chExt cx="1889125" cy="1263650"/>
          </a:xfrm>
          <a:solidFill>
            <a:schemeClr val="tx1"/>
          </a:solidFill>
        </p:grpSpPr>
        <p:sp>
          <p:nvSpPr>
            <p:cNvPr id="86" name="Freeform 323"/>
            <p:cNvSpPr>
              <a:spLocks noEditPoints="1"/>
            </p:cNvSpPr>
            <p:nvPr/>
          </p:nvSpPr>
          <p:spPr bwMode="auto">
            <a:xfrm>
              <a:off x="10320338" y="8453438"/>
              <a:ext cx="1889125" cy="1263650"/>
            </a:xfrm>
            <a:custGeom>
              <a:avLst/>
              <a:gdLst>
                <a:gd name="T0" fmla="*/ 496 w 501"/>
                <a:gd name="T1" fmla="*/ 5 h 334"/>
                <a:gd name="T2" fmla="*/ 484 w 501"/>
                <a:gd name="T3" fmla="*/ 0 h 334"/>
                <a:gd name="T4" fmla="*/ 17 w 501"/>
                <a:gd name="T5" fmla="*/ 0 h 334"/>
                <a:gd name="T6" fmla="*/ 5 w 501"/>
                <a:gd name="T7" fmla="*/ 5 h 334"/>
                <a:gd name="T8" fmla="*/ 0 w 501"/>
                <a:gd name="T9" fmla="*/ 17 h 334"/>
                <a:gd name="T10" fmla="*/ 0 w 501"/>
                <a:gd name="T11" fmla="*/ 317 h 334"/>
                <a:gd name="T12" fmla="*/ 5 w 501"/>
                <a:gd name="T13" fmla="*/ 329 h 334"/>
                <a:gd name="T14" fmla="*/ 17 w 501"/>
                <a:gd name="T15" fmla="*/ 334 h 334"/>
                <a:gd name="T16" fmla="*/ 484 w 501"/>
                <a:gd name="T17" fmla="*/ 334 h 334"/>
                <a:gd name="T18" fmla="*/ 496 w 501"/>
                <a:gd name="T19" fmla="*/ 329 h 334"/>
                <a:gd name="T20" fmla="*/ 501 w 501"/>
                <a:gd name="T21" fmla="*/ 317 h 334"/>
                <a:gd name="T22" fmla="*/ 501 w 501"/>
                <a:gd name="T23" fmla="*/ 17 h 334"/>
                <a:gd name="T24" fmla="*/ 496 w 501"/>
                <a:gd name="T25" fmla="*/ 5 h 334"/>
                <a:gd name="T26" fmla="*/ 467 w 501"/>
                <a:gd name="T27" fmla="*/ 234 h 334"/>
                <a:gd name="T28" fmla="*/ 420 w 501"/>
                <a:gd name="T29" fmla="*/ 253 h 334"/>
                <a:gd name="T30" fmla="*/ 400 w 501"/>
                <a:gd name="T31" fmla="*/ 300 h 334"/>
                <a:gd name="T32" fmla="*/ 100 w 501"/>
                <a:gd name="T33" fmla="*/ 300 h 334"/>
                <a:gd name="T34" fmla="*/ 81 w 501"/>
                <a:gd name="T35" fmla="*/ 253 h 334"/>
                <a:gd name="T36" fmla="*/ 33 w 501"/>
                <a:gd name="T37" fmla="*/ 234 h 334"/>
                <a:gd name="T38" fmla="*/ 33 w 501"/>
                <a:gd name="T39" fmla="*/ 100 h 334"/>
                <a:gd name="T40" fmla="*/ 81 w 501"/>
                <a:gd name="T41" fmla="*/ 81 h 334"/>
                <a:gd name="T42" fmla="*/ 100 w 501"/>
                <a:gd name="T43" fmla="*/ 33 h 334"/>
                <a:gd name="T44" fmla="*/ 400 w 501"/>
                <a:gd name="T45" fmla="*/ 33 h 334"/>
                <a:gd name="T46" fmla="*/ 420 w 501"/>
                <a:gd name="T47" fmla="*/ 81 h 334"/>
                <a:gd name="T48" fmla="*/ 467 w 501"/>
                <a:gd name="T49" fmla="*/ 100 h 334"/>
                <a:gd name="T50" fmla="*/ 467 w 501"/>
                <a:gd name="T51" fmla="*/ 234 h 334"/>
                <a:gd name="T52" fmla="*/ 467 w 501"/>
                <a:gd name="T53" fmla="*/ 234 h 334"/>
                <a:gd name="T54" fmla="*/ 467 w 501"/>
                <a:gd name="T55" fmla="*/ 2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1" h="334">
                  <a:moveTo>
                    <a:pt x="496" y="5"/>
                  </a:moveTo>
                  <a:cubicBezTo>
                    <a:pt x="492" y="2"/>
                    <a:pt x="488" y="0"/>
                    <a:pt x="48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0"/>
                    <a:pt x="8" y="2"/>
                    <a:pt x="5" y="5"/>
                  </a:cubicBezTo>
                  <a:cubicBezTo>
                    <a:pt x="2" y="8"/>
                    <a:pt x="0" y="12"/>
                    <a:pt x="0" y="17"/>
                  </a:cubicBezTo>
                  <a:cubicBezTo>
                    <a:pt x="0" y="317"/>
                    <a:pt x="0" y="317"/>
                    <a:pt x="0" y="317"/>
                  </a:cubicBezTo>
                  <a:cubicBezTo>
                    <a:pt x="0" y="322"/>
                    <a:pt x="2" y="325"/>
                    <a:pt x="5" y="329"/>
                  </a:cubicBezTo>
                  <a:cubicBezTo>
                    <a:pt x="8" y="332"/>
                    <a:pt x="12" y="334"/>
                    <a:pt x="17" y="334"/>
                  </a:cubicBezTo>
                  <a:cubicBezTo>
                    <a:pt x="484" y="334"/>
                    <a:pt x="484" y="334"/>
                    <a:pt x="484" y="334"/>
                  </a:cubicBezTo>
                  <a:cubicBezTo>
                    <a:pt x="488" y="334"/>
                    <a:pt x="492" y="332"/>
                    <a:pt x="496" y="329"/>
                  </a:cubicBezTo>
                  <a:cubicBezTo>
                    <a:pt x="499" y="325"/>
                    <a:pt x="501" y="322"/>
                    <a:pt x="501" y="317"/>
                  </a:cubicBezTo>
                  <a:cubicBezTo>
                    <a:pt x="501" y="17"/>
                    <a:pt x="501" y="17"/>
                    <a:pt x="501" y="17"/>
                  </a:cubicBezTo>
                  <a:cubicBezTo>
                    <a:pt x="501" y="12"/>
                    <a:pt x="499" y="8"/>
                    <a:pt x="496" y="5"/>
                  </a:cubicBezTo>
                  <a:close/>
                  <a:moveTo>
                    <a:pt x="467" y="234"/>
                  </a:moveTo>
                  <a:cubicBezTo>
                    <a:pt x="449" y="234"/>
                    <a:pt x="433" y="240"/>
                    <a:pt x="420" y="253"/>
                  </a:cubicBezTo>
                  <a:cubicBezTo>
                    <a:pt x="407" y="266"/>
                    <a:pt x="400" y="282"/>
                    <a:pt x="400" y="300"/>
                  </a:cubicBezTo>
                  <a:cubicBezTo>
                    <a:pt x="100" y="300"/>
                    <a:pt x="100" y="300"/>
                    <a:pt x="100" y="300"/>
                  </a:cubicBezTo>
                  <a:cubicBezTo>
                    <a:pt x="100" y="282"/>
                    <a:pt x="94" y="266"/>
                    <a:pt x="81" y="253"/>
                  </a:cubicBezTo>
                  <a:cubicBezTo>
                    <a:pt x="68" y="240"/>
                    <a:pt x="52" y="234"/>
                    <a:pt x="33" y="234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52" y="100"/>
                    <a:pt x="68" y="94"/>
                    <a:pt x="81" y="81"/>
                  </a:cubicBezTo>
                  <a:cubicBezTo>
                    <a:pt x="94" y="68"/>
                    <a:pt x="100" y="52"/>
                    <a:pt x="100" y="33"/>
                  </a:cubicBezTo>
                  <a:cubicBezTo>
                    <a:pt x="400" y="33"/>
                    <a:pt x="400" y="33"/>
                    <a:pt x="400" y="33"/>
                  </a:cubicBezTo>
                  <a:cubicBezTo>
                    <a:pt x="400" y="52"/>
                    <a:pt x="407" y="68"/>
                    <a:pt x="420" y="81"/>
                  </a:cubicBezTo>
                  <a:cubicBezTo>
                    <a:pt x="433" y="94"/>
                    <a:pt x="449" y="100"/>
                    <a:pt x="467" y="100"/>
                  </a:cubicBezTo>
                  <a:lnTo>
                    <a:pt x="467" y="234"/>
                  </a:lnTo>
                  <a:close/>
                  <a:moveTo>
                    <a:pt x="467" y="234"/>
                  </a:moveTo>
                  <a:cubicBezTo>
                    <a:pt x="467" y="234"/>
                    <a:pt x="467" y="234"/>
                    <a:pt x="467" y="2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24"/>
            <p:cNvSpPr>
              <a:spLocks noEditPoints="1"/>
            </p:cNvSpPr>
            <p:nvPr/>
          </p:nvSpPr>
          <p:spPr bwMode="auto">
            <a:xfrm>
              <a:off x="10950576" y="8672513"/>
              <a:ext cx="630238" cy="822325"/>
            </a:xfrm>
            <a:custGeom>
              <a:avLst/>
              <a:gdLst>
                <a:gd name="T0" fmla="*/ 146 w 167"/>
                <a:gd name="T1" fmla="*/ 37 h 217"/>
                <a:gd name="T2" fmla="*/ 119 w 167"/>
                <a:gd name="T3" fmla="*/ 11 h 217"/>
                <a:gd name="T4" fmla="*/ 83 w 167"/>
                <a:gd name="T5" fmla="*/ 0 h 217"/>
                <a:gd name="T6" fmla="*/ 47 w 167"/>
                <a:gd name="T7" fmla="*/ 11 h 217"/>
                <a:gd name="T8" fmla="*/ 21 w 167"/>
                <a:gd name="T9" fmla="*/ 37 h 217"/>
                <a:gd name="T10" fmla="*/ 5 w 167"/>
                <a:gd name="T11" fmla="*/ 72 h 217"/>
                <a:gd name="T12" fmla="*/ 0 w 167"/>
                <a:gd name="T13" fmla="*/ 109 h 217"/>
                <a:gd name="T14" fmla="*/ 5 w 167"/>
                <a:gd name="T15" fmla="*/ 146 h 217"/>
                <a:gd name="T16" fmla="*/ 21 w 167"/>
                <a:gd name="T17" fmla="*/ 181 h 217"/>
                <a:gd name="T18" fmla="*/ 47 w 167"/>
                <a:gd name="T19" fmla="*/ 207 h 217"/>
                <a:gd name="T20" fmla="*/ 83 w 167"/>
                <a:gd name="T21" fmla="*/ 217 h 217"/>
                <a:gd name="T22" fmla="*/ 119 w 167"/>
                <a:gd name="T23" fmla="*/ 207 h 217"/>
                <a:gd name="T24" fmla="*/ 146 w 167"/>
                <a:gd name="T25" fmla="*/ 181 h 217"/>
                <a:gd name="T26" fmla="*/ 161 w 167"/>
                <a:gd name="T27" fmla="*/ 146 h 217"/>
                <a:gd name="T28" fmla="*/ 167 w 167"/>
                <a:gd name="T29" fmla="*/ 109 h 217"/>
                <a:gd name="T30" fmla="*/ 161 w 167"/>
                <a:gd name="T31" fmla="*/ 72 h 217"/>
                <a:gd name="T32" fmla="*/ 146 w 167"/>
                <a:gd name="T33" fmla="*/ 37 h 217"/>
                <a:gd name="T34" fmla="*/ 133 w 167"/>
                <a:gd name="T35" fmla="*/ 176 h 217"/>
                <a:gd name="T36" fmla="*/ 33 w 167"/>
                <a:gd name="T37" fmla="*/ 176 h 217"/>
                <a:gd name="T38" fmla="*/ 33 w 167"/>
                <a:gd name="T39" fmla="*/ 151 h 217"/>
                <a:gd name="T40" fmla="*/ 67 w 167"/>
                <a:gd name="T41" fmla="*/ 151 h 217"/>
                <a:gd name="T42" fmla="*/ 67 w 167"/>
                <a:gd name="T43" fmla="*/ 75 h 217"/>
                <a:gd name="T44" fmla="*/ 66 w 167"/>
                <a:gd name="T45" fmla="*/ 75 h 217"/>
                <a:gd name="T46" fmla="*/ 52 w 167"/>
                <a:gd name="T47" fmla="*/ 90 h 217"/>
                <a:gd name="T48" fmla="*/ 32 w 167"/>
                <a:gd name="T49" fmla="*/ 69 h 217"/>
                <a:gd name="T50" fmla="*/ 70 w 167"/>
                <a:gd name="T51" fmla="*/ 34 h 217"/>
                <a:gd name="T52" fmla="*/ 100 w 167"/>
                <a:gd name="T53" fmla="*/ 34 h 217"/>
                <a:gd name="T54" fmla="*/ 100 w 167"/>
                <a:gd name="T55" fmla="*/ 151 h 217"/>
                <a:gd name="T56" fmla="*/ 133 w 167"/>
                <a:gd name="T57" fmla="*/ 151 h 217"/>
                <a:gd name="T58" fmla="*/ 133 w 167"/>
                <a:gd name="T59" fmla="*/ 176 h 217"/>
                <a:gd name="T60" fmla="*/ 133 w 167"/>
                <a:gd name="T61" fmla="*/ 176 h 217"/>
                <a:gd name="T62" fmla="*/ 133 w 167"/>
                <a:gd name="T63" fmla="*/ 17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7" h="217">
                  <a:moveTo>
                    <a:pt x="146" y="37"/>
                  </a:moveTo>
                  <a:cubicBezTo>
                    <a:pt x="139" y="26"/>
                    <a:pt x="130" y="17"/>
                    <a:pt x="119" y="11"/>
                  </a:cubicBezTo>
                  <a:cubicBezTo>
                    <a:pt x="108" y="4"/>
                    <a:pt x="96" y="0"/>
                    <a:pt x="83" y="0"/>
                  </a:cubicBezTo>
                  <a:cubicBezTo>
                    <a:pt x="70" y="0"/>
                    <a:pt x="58" y="4"/>
                    <a:pt x="47" y="11"/>
                  </a:cubicBezTo>
                  <a:cubicBezTo>
                    <a:pt x="36" y="17"/>
                    <a:pt x="28" y="26"/>
                    <a:pt x="21" y="37"/>
                  </a:cubicBezTo>
                  <a:cubicBezTo>
                    <a:pt x="14" y="48"/>
                    <a:pt x="9" y="59"/>
                    <a:pt x="5" y="72"/>
                  </a:cubicBezTo>
                  <a:cubicBezTo>
                    <a:pt x="2" y="84"/>
                    <a:pt x="0" y="97"/>
                    <a:pt x="0" y="109"/>
                  </a:cubicBezTo>
                  <a:cubicBezTo>
                    <a:pt x="0" y="121"/>
                    <a:pt x="2" y="133"/>
                    <a:pt x="5" y="146"/>
                  </a:cubicBezTo>
                  <a:cubicBezTo>
                    <a:pt x="9" y="158"/>
                    <a:pt x="14" y="170"/>
                    <a:pt x="21" y="181"/>
                  </a:cubicBezTo>
                  <a:cubicBezTo>
                    <a:pt x="28" y="192"/>
                    <a:pt x="36" y="200"/>
                    <a:pt x="47" y="207"/>
                  </a:cubicBezTo>
                  <a:cubicBezTo>
                    <a:pt x="58" y="214"/>
                    <a:pt x="70" y="217"/>
                    <a:pt x="83" y="217"/>
                  </a:cubicBezTo>
                  <a:cubicBezTo>
                    <a:pt x="96" y="217"/>
                    <a:pt x="108" y="214"/>
                    <a:pt x="119" y="207"/>
                  </a:cubicBezTo>
                  <a:cubicBezTo>
                    <a:pt x="130" y="200"/>
                    <a:pt x="139" y="192"/>
                    <a:pt x="146" y="181"/>
                  </a:cubicBezTo>
                  <a:cubicBezTo>
                    <a:pt x="152" y="170"/>
                    <a:pt x="158" y="158"/>
                    <a:pt x="161" y="146"/>
                  </a:cubicBezTo>
                  <a:cubicBezTo>
                    <a:pt x="165" y="133"/>
                    <a:pt x="167" y="121"/>
                    <a:pt x="167" y="109"/>
                  </a:cubicBezTo>
                  <a:cubicBezTo>
                    <a:pt x="167" y="97"/>
                    <a:pt x="165" y="84"/>
                    <a:pt x="161" y="72"/>
                  </a:cubicBezTo>
                  <a:cubicBezTo>
                    <a:pt x="158" y="59"/>
                    <a:pt x="152" y="48"/>
                    <a:pt x="146" y="37"/>
                  </a:cubicBezTo>
                  <a:close/>
                  <a:moveTo>
                    <a:pt x="133" y="176"/>
                  </a:moveTo>
                  <a:cubicBezTo>
                    <a:pt x="33" y="176"/>
                    <a:pt x="33" y="176"/>
                    <a:pt x="33" y="176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67" y="151"/>
                    <a:pt x="67" y="151"/>
                    <a:pt x="67" y="151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4" y="79"/>
                    <a:pt x="59" y="84"/>
                    <a:pt x="52" y="90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33" y="151"/>
                    <a:pt x="133" y="151"/>
                    <a:pt x="133" y="151"/>
                  </a:cubicBezTo>
                  <a:lnTo>
                    <a:pt x="133" y="176"/>
                  </a:lnTo>
                  <a:close/>
                  <a:moveTo>
                    <a:pt x="133" y="176"/>
                  </a:moveTo>
                  <a:cubicBezTo>
                    <a:pt x="133" y="176"/>
                    <a:pt x="133" y="176"/>
                    <a:pt x="133" y="1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5" name="Group 82"/>
          <p:cNvGrpSpPr/>
          <p:nvPr/>
        </p:nvGrpSpPr>
        <p:grpSpPr>
          <a:xfrm>
            <a:off x="15092927" y="5569535"/>
            <a:ext cx="669487" cy="624479"/>
            <a:chOff x="250825" y="8145463"/>
            <a:chExt cx="1889125" cy="1762125"/>
          </a:xfrm>
          <a:solidFill>
            <a:schemeClr val="tx1"/>
          </a:solidFill>
        </p:grpSpPr>
        <p:sp>
          <p:nvSpPr>
            <p:cNvPr id="96" name="Freeform 181"/>
            <p:cNvSpPr>
              <a:spLocks noEditPoints="1"/>
            </p:cNvSpPr>
            <p:nvPr/>
          </p:nvSpPr>
          <p:spPr bwMode="auto">
            <a:xfrm>
              <a:off x="376238" y="8145463"/>
              <a:ext cx="504825" cy="501650"/>
            </a:xfrm>
            <a:custGeom>
              <a:avLst/>
              <a:gdLst>
                <a:gd name="T0" fmla="*/ 67 w 134"/>
                <a:gd name="T1" fmla="*/ 133 h 133"/>
                <a:gd name="T2" fmla="*/ 114 w 134"/>
                <a:gd name="T3" fmla="*/ 114 h 133"/>
                <a:gd name="T4" fmla="*/ 134 w 134"/>
                <a:gd name="T5" fmla="*/ 67 h 133"/>
                <a:gd name="T6" fmla="*/ 114 w 134"/>
                <a:gd name="T7" fmla="*/ 20 h 133"/>
                <a:gd name="T8" fmla="*/ 67 w 134"/>
                <a:gd name="T9" fmla="*/ 0 h 133"/>
                <a:gd name="T10" fmla="*/ 20 w 134"/>
                <a:gd name="T11" fmla="*/ 20 h 133"/>
                <a:gd name="T12" fmla="*/ 0 w 134"/>
                <a:gd name="T13" fmla="*/ 67 h 133"/>
                <a:gd name="T14" fmla="*/ 20 w 134"/>
                <a:gd name="T15" fmla="*/ 114 h 133"/>
                <a:gd name="T16" fmla="*/ 67 w 134"/>
                <a:gd name="T17" fmla="*/ 133 h 133"/>
                <a:gd name="T18" fmla="*/ 67 w 134"/>
                <a:gd name="T19" fmla="*/ 133 h 133"/>
                <a:gd name="T20" fmla="*/ 67 w 134"/>
                <a:gd name="T2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33">
                  <a:moveTo>
                    <a:pt x="67" y="133"/>
                  </a:moveTo>
                  <a:cubicBezTo>
                    <a:pt x="86" y="133"/>
                    <a:pt x="101" y="127"/>
                    <a:pt x="114" y="114"/>
                  </a:cubicBezTo>
                  <a:cubicBezTo>
                    <a:pt x="127" y="101"/>
                    <a:pt x="134" y="85"/>
                    <a:pt x="134" y="67"/>
                  </a:cubicBezTo>
                  <a:cubicBezTo>
                    <a:pt x="134" y="48"/>
                    <a:pt x="127" y="33"/>
                    <a:pt x="114" y="20"/>
                  </a:cubicBezTo>
                  <a:cubicBezTo>
                    <a:pt x="101" y="7"/>
                    <a:pt x="86" y="0"/>
                    <a:pt x="67" y="0"/>
                  </a:cubicBezTo>
                  <a:cubicBezTo>
                    <a:pt x="49" y="0"/>
                    <a:pt x="33" y="7"/>
                    <a:pt x="20" y="20"/>
                  </a:cubicBezTo>
                  <a:cubicBezTo>
                    <a:pt x="7" y="33"/>
                    <a:pt x="0" y="48"/>
                    <a:pt x="0" y="67"/>
                  </a:cubicBezTo>
                  <a:cubicBezTo>
                    <a:pt x="0" y="85"/>
                    <a:pt x="7" y="101"/>
                    <a:pt x="20" y="114"/>
                  </a:cubicBezTo>
                  <a:cubicBezTo>
                    <a:pt x="33" y="127"/>
                    <a:pt x="49" y="133"/>
                    <a:pt x="67" y="133"/>
                  </a:cubicBezTo>
                  <a:close/>
                  <a:moveTo>
                    <a:pt x="67" y="133"/>
                  </a:moveTo>
                  <a:cubicBezTo>
                    <a:pt x="67" y="133"/>
                    <a:pt x="67" y="133"/>
                    <a:pt x="67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82"/>
            <p:cNvSpPr>
              <a:spLocks noEditPoints="1"/>
            </p:cNvSpPr>
            <p:nvPr/>
          </p:nvSpPr>
          <p:spPr bwMode="auto">
            <a:xfrm>
              <a:off x="817563" y="8399463"/>
              <a:ext cx="754063" cy="754063"/>
            </a:xfrm>
            <a:custGeom>
              <a:avLst/>
              <a:gdLst>
                <a:gd name="T0" fmla="*/ 30 w 200"/>
                <a:gd name="T1" fmla="*/ 171 h 200"/>
                <a:gd name="T2" fmla="*/ 100 w 200"/>
                <a:gd name="T3" fmla="*/ 200 h 200"/>
                <a:gd name="T4" fmla="*/ 171 w 200"/>
                <a:gd name="T5" fmla="*/ 171 h 200"/>
                <a:gd name="T6" fmla="*/ 200 w 200"/>
                <a:gd name="T7" fmla="*/ 100 h 200"/>
                <a:gd name="T8" fmla="*/ 171 w 200"/>
                <a:gd name="T9" fmla="*/ 29 h 200"/>
                <a:gd name="T10" fmla="*/ 100 w 200"/>
                <a:gd name="T11" fmla="*/ 0 h 200"/>
                <a:gd name="T12" fmla="*/ 30 w 200"/>
                <a:gd name="T13" fmla="*/ 29 h 200"/>
                <a:gd name="T14" fmla="*/ 0 w 200"/>
                <a:gd name="T15" fmla="*/ 100 h 200"/>
                <a:gd name="T16" fmla="*/ 30 w 200"/>
                <a:gd name="T17" fmla="*/ 171 h 200"/>
                <a:gd name="T18" fmla="*/ 30 w 200"/>
                <a:gd name="T19" fmla="*/ 171 h 200"/>
                <a:gd name="T20" fmla="*/ 30 w 200"/>
                <a:gd name="T21" fmla="*/ 17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0">
                  <a:moveTo>
                    <a:pt x="30" y="171"/>
                  </a:moveTo>
                  <a:cubicBezTo>
                    <a:pt x="49" y="190"/>
                    <a:pt x="73" y="200"/>
                    <a:pt x="100" y="200"/>
                  </a:cubicBezTo>
                  <a:cubicBezTo>
                    <a:pt x="128" y="200"/>
                    <a:pt x="152" y="190"/>
                    <a:pt x="171" y="171"/>
                  </a:cubicBezTo>
                  <a:cubicBezTo>
                    <a:pt x="191" y="151"/>
                    <a:pt x="200" y="127"/>
                    <a:pt x="200" y="100"/>
                  </a:cubicBezTo>
                  <a:cubicBezTo>
                    <a:pt x="200" y="72"/>
                    <a:pt x="191" y="49"/>
                    <a:pt x="171" y="29"/>
                  </a:cubicBezTo>
                  <a:cubicBezTo>
                    <a:pt x="152" y="10"/>
                    <a:pt x="128" y="0"/>
                    <a:pt x="100" y="0"/>
                  </a:cubicBezTo>
                  <a:cubicBezTo>
                    <a:pt x="73" y="0"/>
                    <a:pt x="49" y="10"/>
                    <a:pt x="30" y="29"/>
                  </a:cubicBezTo>
                  <a:cubicBezTo>
                    <a:pt x="10" y="49"/>
                    <a:pt x="0" y="72"/>
                    <a:pt x="0" y="100"/>
                  </a:cubicBezTo>
                  <a:cubicBezTo>
                    <a:pt x="0" y="127"/>
                    <a:pt x="10" y="151"/>
                    <a:pt x="30" y="171"/>
                  </a:cubicBezTo>
                  <a:close/>
                  <a:moveTo>
                    <a:pt x="30" y="171"/>
                  </a:moveTo>
                  <a:cubicBezTo>
                    <a:pt x="30" y="171"/>
                    <a:pt x="30" y="171"/>
                    <a:pt x="30" y="1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83"/>
            <p:cNvSpPr>
              <a:spLocks noEditPoints="1"/>
            </p:cNvSpPr>
            <p:nvPr/>
          </p:nvSpPr>
          <p:spPr bwMode="auto">
            <a:xfrm>
              <a:off x="1511300" y="8145463"/>
              <a:ext cx="501650" cy="501650"/>
            </a:xfrm>
            <a:custGeom>
              <a:avLst/>
              <a:gdLst>
                <a:gd name="T0" fmla="*/ 66 w 133"/>
                <a:gd name="T1" fmla="*/ 133 h 133"/>
                <a:gd name="T2" fmla="*/ 114 w 133"/>
                <a:gd name="T3" fmla="*/ 114 h 133"/>
                <a:gd name="T4" fmla="*/ 133 w 133"/>
                <a:gd name="T5" fmla="*/ 67 h 133"/>
                <a:gd name="T6" fmla="*/ 114 w 133"/>
                <a:gd name="T7" fmla="*/ 20 h 133"/>
                <a:gd name="T8" fmla="*/ 66 w 133"/>
                <a:gd name="T9" fmla="*/ 0 h 133"/>
                <a:gd name="T10" fmla="*/ 19 w 133"/>
                <a:gd name="T11" fmla="*/ 20 h 133"/>
                <a:gd name="T12" fmla="*/ 0 w 133"/>
                <a:gd name="T13" fmla="*/ 67 h 133"/>
                <a:gd name="T14" fmla="*/ 19 w 133"/>
                <a:gd name="T15" fmla="*/ 114 h 133"/>
                <a:gd name="T16" fmla="*/ 66 w 133"/>
                <a:gd name="T17" fmla="*/ 133 h 133"/>
                <a:gd name="T18" fmla="*/ 66 w 133"/>
                <a:gd name="T19" fmla="*/ 133 h 133"/>
                <a:gd name="T20" fmla="*/ 66 w 133"/>
                <a:gd name="T2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33">
                  <a:moveTo>
                    <a:pt x="66" y="133"/>
                  </a:moveTo>
                  <a:cubicBezTo>
                    <a:pt x="85" y="133"/>
                    <a:pt x="101" y="127"/>
                    <a:pt x="114" y="114"/>
                  </a:cubicBezTo>
                  <a:cubicBezTo>
                    <a:pt x="127" y="101"/>
                    <a:pt x="133" y="85"/>
                    <a:pt x="133" y="67"/>
                  </a:cubicBezTo>
                  <a:cubicBezTo>
                    <a:pt x="133" y="48"/>
                    <a:pt x="127" y="33"/>
                    <a:pt x="114" y="20"/>
                  </a:cubicBezTo>
                  <a:cubicBezTo>
                    <a:pt x="101" y="7"/>
                    <a:pt x="85" y="0"/>
                    <a:pt x="66" y="0"/>
                  </a:cubicBezTo>
                  <a:cubicBezTo>
                    <a:pt x="48" y="0"/>
                    <a:pt x="32" y="7"/>
                    <a:pt x="19" y="20"/>
                  </a:cubicBezTo>
                  <a:cubicBezTo>
                    <a:pt x="6" y="33"/>
                    <a:pt x="0" y="48"/>
                    <a:pt x="0" y="67"/>
                  </a:cubicBezTo>
                  <a:cubicBezTo>
                    <a:pt x="0" y="85"/>
                    <a:pt x="6" y="101"/>
                    <a:pt x="19" y="114"/>
                  </a:cubicBezTo>
                  <a:cubicBezTo>
                    <a:pt x="32" y="127"/>
                    <a:pt x="48" y="133"/>
                    <a:pt x="66" y="133"/>
                  </a:cubicBezTo>
                  <a:close/>
                  <a:moveTo>
                    <a:pt x="66" y="133"/>
                  </a:moveTo>
                  <a:cubicBezTo>
                    <a:pt x="66" y="133"/>
                    <a:pt x="66" y="133"/>
                    <a:pt x="66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84"/>
            <p:cNvSpPr>
              <a:spLocks noEditPoints="1"/>
            </p:cNvSpPr>
            <p:nvPr/>
          </p:nvSpPr>
          <p:spPr bwMode="auto">
            <a:xfrm>
              <a:off x="1555750" y="8647113"/>
              <a:ext cx="584200" cy="506413"/>
            </a:xfrm>
            <a:custGeom>
              <a:avLst/>
              <a:gdLst>
                <a:gd name="T0" fmla="*/ 122 w 155"/>
                <a:gd name="T1" fmla="*/ 0 h 134"/>
                <a:gd name="T2" fmla="*/ 111 w 155"/>
                <a:gd name="T3" fmla="*/ 6 h 134"/>
                <a:gd name="T4" fmla="*/ 85 w 155"/>
                <a:gd name="T5" fmla="*/ 17 h 134"/>
                <a:gd name="T6" fmla="*/ 54 w 155"/>
                <a:gd name="T7" fmla="*/ 23 h 134"/>
                <a:gd name="T8" fmla="*/ 20 w 155"/>
                <a:gd name="T9" fmla="*/ 17 h 134"/>
                <a:gd name="T10" fmla="*/ 21 w 155"/>
                <a:gd name="T11" fmla="*/ 34 h 134"/>
                <a:gd name="T12" fmla="*/ 0 w 155"/>
                <a:gd name="T13" fmla="*/ 101 h 134"/>
                <a:gd name="T14" fmla="*/ 69 w 155"/>
                <a:gd name="T15" fmla="*/ 134 h 134"/>
                <a:gd name="T16" fmla="*/ 104 w 155"/>
                <a:gd name="T17" fmla="*/ 134 h 134"/>
                <a:gd name="T18" fmla="*/ 140 w 155"/>
                <a:gd name="T19" fmla="*/ 123 h 134"/>
                <a:gd name="T20" fmla="*/ 155 w 155"/>
                <a:gd name="T21" fmla="*/ 93 h 134"/>
                <a:gd name="T22" fmla="*/ 122 w 155"/>
                <a:gd name="T23" fmla="*/ 0 h 134"/>
                <a:gd name="T24" fmla="*/ 122 w 155"/>
                <a:gd name="T25" fmla="*/ 0 h 134"/>
                <a:gd name="T26" fmla="*/ 122 w 155"/>
                <a:gd name="T2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34">
                  <a:moveTo>
                    <a:pt x="122" y="0"/>
                  </a:moveTo>
                  <a:cubicBezTo>
                    <a:pt x="121" y="0"/>
                    <a:pt x="117" y="2"/>
                    <a:pt x="111" y="6"/>
                  </a:cubicBezTo>
                  <a:cubicBezTo>
                    <a:pt x="104" y="10"/>
                    <a:pt x="96" y="13"/>
                    <a:pt x="85" y="17"/>
                  </a:cubicBezTo>
                  <a:cubicBezTo>
                    <a:pt x="75" y="21"/>
                    <a:pt x="65" y="23"/>
                    <a:pt x="54" y="23"/>
                  </a:cubicBezTo>
                  <a:cubicBezTo>
                    <a:pt x="43" y="23"/>
                    <a:pt x="31" y="21"/>
                    <a:pt x="20" y="17"/>
                  </a:cubicBezTo>
                  <a:cubicBezTo>
                    <a:pt x="21" y="23"/>
                    <a:pt x="21" y="29"/>
                    <a:pt x="21" y="34"/>
                  </a:cubicBezTo>
                  <a:cubicBezTo>
                    <a:pt x="21" y="58"/>
                    <a:pt x="14" y="80"/>
                    <a:pt x="0" y="101"/>
                  </a:cubicBezTo>
                  <a:cubicBezTo>
                    <a:pt x="28" y="101"/>
                    <a:pt x="51" y="113"/>
                    <a:pt x="69" y="134"/>
                  </a:cubicBezTo>
                  <a:cubicBezTo>
                    <a:pt x="104" y="134"/>
                    <a:pt x="104" y="134"/>
                    <a:pt x="104" y="134"/>
                  </a:cubicBezTo>
                  <a:cubicBezTo>
                    <a:pt x="118" y="134"/>
                    <a:pt x="130" y="130"/>
                    <a:pt x="140" y="123"/>
                  </a:cubicBezTo>
                  <a:cubicBezTo>
                    <a:pt x="150" y="116"/>
                    <a:pt x="155" y="106"/>
                    <a:pt x="155" y="93"/>
                  </a:cubicBezTo>
                  <a:cubicBezTo>
                    <a:pt x="155" y="31"/>
                    <a:pt x="144" y="0"/>
                    <a:pt x="122" y="0"/>
                  </a:cubicBezTo>
                  <a:close/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85"/>
            <p:cNvSpPr>
              <a:spLocks noEditPoints="1"/>
            </p:cNvSpPr>
            <p:nvPr/>
          </p:nvSpPr>
          <p:spPr bwMode="auto">
            <a:xfrm>
              <a:off x="504825" y="9088438"/>
              <a:ext cx="1382713" cy="819150"/>
            </a:xfrm>
            <a:custGeom>
              <a:avLst/>
              <a:gdLst>
                <a:gd name="T0" fmla="*/ 362 w 367"/>
                <a:gd name="T1" fmla="*/ 94 h 217"/>
                <a:gd name="T2" fmla="*/ 355 w 367"/>
                <a:gd name="T3" fmla="*/ 66 h 217"/>
                <a:gd name="T4" fmla="*/ 344 w 367"/>
                <a:gd name="T5" fmla="*/ 41 h 217"/>
                <a:gd name="T6" fmla="*/ 328 w 367"/>
                <a:gd name="T7" fmla="*/ 19 h 217"/>
                <a:gd name="T8" fmla="*/ 306 w 367"/>
                <a:gd name="T9" fmla="*/ 5 h 217"/>
                <a:gd name="T10" fmla="*/ 277 w 367"/>
                <a:gd name="T11" fmla="*/ 0 h 217"/>
                <a:gd name="T12" fmla="*/ 265 w 367"/>
                <a:gd name="T13" fmla="*/ 6 h 217"/>
                <a:gd name="T14" fmla="*/ 246 w 367"/>
                <a:gd name="T15" fmla="*/ 18 h 217"/>
                <a:gd name="T16" fmla="*/ 218 w 367"/>
                <a:gd name="T17" fmla="*/ 31 h 217"/>
                <a:gd name="T18" fmla="*/ 183 w 367"/>
                <a:gd name="T19" fmla="*/ 37 h 217"/>
                <a:gd name="T20" fmla="*/ 148 w 367"/>
                <a:gd name="T21" fmla="*/ 31 h 217"/>
                <a:gd name="T22" fmla="*/ 120 w 367"/>
                <a:gd name="T23" fmla="*/ 18 h 217"/>
                <a:gd name="T24" fmla="*/ 101 w 367"/>
                <a:gd name="T25" fmla="*/ 6 h 217"/>
                <a:gd name="T26" fmla="*/ 90 w 367"/>
                <a:gd name="T27" fmla="*/ 0 h 217"/>
                <a:gd name="T28" fmla="*/ 61 w 367"/>
                <a:gd name="T29" fmla="*/ 5 h 217"/>
                <a:gd name="T30" fmla="*/ 39 w 367"/>
                <a:gd name="T31" fmla="*/ 19 h 217"/>
                <a:gd name="T32" fmla="*/ 22 w 367"/>
                <a:gd name="T33" fmla="*/ 41 h 217"/>
                <a:gd name="T34" fmla="*/ 11 w 367"/>
                <a:gd name="T35" fmla="*/ 66 h 217"/>
                <a:gd name="T36" fmla="*/ 4 w 367"/>
                <a:gd name="T37" fmla="*/ 94 h 217"/>
                <a:gd name="T38" fmla="*/ 1 w 367"/>
                <a:gd name="T39" fmla="*/ 123 h 217"/>
                <a:gd name="T40" fmla="*/ 0 w 367"/>
                <a:gd name="T41" fmla="*/ 150 h 217"/>
                <a:gd name="T42" fmla="*/ 19 w 367"/>
                <a:gd name="T43" fmla="*/ 199 h 217"/>
                <a:gd name="T44" fmla="*/ 69 w 367"/>
                <a:gd name="T45" fmla="*/ 217 h 217"/>
                <a:gd name="T46" fmla="*/ 297 w 367"/>
                <a:gd name="T47" fmla="*/ 217 h 217"/>
                <a:gd name="T48" fmla="*/ 348 w 367"/>
                <a:gd name="T49" fmla="*/ 199 h 217"/>
                <a:gd name="T50" fmla="*/ 367 w 367"/>
                <a:gd name="T51" fmla="*/ 150 h 217"/>
                <a:gd name="T52" fmla="*/ 366 w 367"/>
                <a:gd name="T53" fmla="*/ 123 h 217"/>
                <a:gd name="T54" fmla="*/ 362 w 367"/>
                <a:gd name="T55" fmla="*/ 94 h 217"/>
                <a:gd name="T56" fmla="*/ 362 w 367"/>
                <a:gd name="T57" fmla="*/ 94 h 217"/>
                <a:gd name="T58" fmla="*/ 362 w 367"/>
                <a:gd name="T59" fmla="*/ 9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7" h="217">
                  <a:moveTo>
                    <a:pt x="362" y="94"/>
                  </a:moveTo>
                  <a:cubicBezTo>
                    <a:pt x="360" y="84"/>
                    <a:pt x="358" y="75"/>
                    <a:pt x="355" y="66"/>
                  </a:cubicBezTo>
                  <a:cubicBezTo>
                    <a:pt x="353" y="57"/>
                    <a:pt x="349" y="49"/>
                    <a:pt x="344" y="41"/>
                  </a:cubicBezTo>
                  <a:cubicBezTo>
                    <a:pt x="339" y="32"/>
                    <a:pt x="334" y="25"/>
                    <a:pt x="328" y="19"/>
                  </a:cubicBezTo>
                  <a:cubicBezTo>
                    <a:pt x="322" y="14"/>
                    <a:pt x="314" y="9"/>
                    <a:pt x="306" y="5"/>
                  </a:cubicBezTo>
                  <a:cubicBezTo>
                    <a:pt x="297" y="2"/>
                    <a:pt x="287" y="0"/>
                    <a:pt x="277" y="0"/>
                  </a:cubicBezTo>
                  <a:cubicBezTo>
                    <a:pt x="275" y="0"/>
                    <a:pt x="271" y="2"/>
                    <a:pt x="265" y="6"/>
                  </a:cubicBezTo>
                  <a:cubicBezTo>
                    <a:pt x="260" y="10"/>
                    <a:pt x="253" y="14"/>
                    <a:pt x="246" y="18"/>
                  </a:cubicBezTo>
                  <a:cubicBezTo>
                    <a:pt x="239" y="23"/>
                    <a:pt x="230" y="27"/>
                    <a:pt x="218" y="31"/>
                  </a:cubicBezTo>
                  <a:cubicBezTo>
                    <a:pt x="207" y="35"/>
                    <a:pt x="195" y="37"/>
                    <a:pt x="183" y="37"/>
                  </a:cubicBezTo>
                  <a:cubicBezTo>
                    <a:pt x="171" y="37"/>
                    <a:pt x="160" y="35"/>
                    <a:pt x="148" y="31"/>
                  </a:cubicBezTo>
                  <a:cubicBezTo>
                    <a:pt x="136" y="27"/>
                    <a:pt x="127" y="23"/>
                    <a:pt x="120" y="18"/>
                  </a:cubicBezTo>
                  <a:cubicBezTo>
                    <a:pt x="113" y="14"/>
                    <a:pt x="107" y="10"/>
                    <a:pt x="101" y="6"/>
                  </a:cubicBezTo>
                  <a:cubicBezTo>
                    <a:pt x="95" y="2"/>
                    <a:pt x="92" y="0"/>
                    <a:pt x="90" y="0"/>
                  </a:cubicBezTo>
                  <a:cubicBezTo>
                    <a:pt x="79" y="0"/>
                    <a:pt x="70" y="2"/>
                    <a:pt x="61" y="5"/>
                  </a:cubicBezTo>
                  <a:cubicBezTo>
                    <a:pt x="52" y="9"/>
                    <a:pt x="45" y="14"/>
                    <a:pt x="39" y="19"/>
                  </a:cubicBezTo>
                  <a:cubicBezTo>
                    <a:pt x="33" y="25"/>
                    <a:pt x="27" y="32"/>
                    <a:pt x="22" y="41"/>
                  </a:cubicBezTo>
                  <a:cubicBezTo>
                    <a:pt x="18" y="49"/>
                    <a:pt x="14" y="57"/>
                    <a:pt x="11" y="66"/>
                  </a:cubicBezTo>
                  <a:cubicBezTo>
                    <a:pt x="8" y="75"/>
                    <a:pt x="6" y="84"/>
                    <a:pt x="4" y="94"/>
                  </a:cubicBezTo>
                  <a:cubicBezTo>
                    <a:pt x="2" y="104"/>
                    <a:pt x="1" y="114"/>
                    <a:pt x="1" y="123"/>
                  </a:cubicBezTo>
                  <a:cubicBezTo>
                    <a:pt x="0" y="131"/>
                    <a:pt x="0" y="140"/>
                    <a:pt x="0" y="150"/>
                  </a:cubicBezTo>
                  <a:cubicBezTo>
                    <a:pt x="0" y="171"/>
                    <a:pt x="6" y="187"/>
                    <a:pt x="19" y="199"/>
                  </a:cubicBezTo>
                  <a:cubicBezTo>
                    <a:pt x="31" y="211"/>
                    <a:pt x="48" y="217"/>
                    <a:pt x="69" y="217"/>
                  </a:cubicBezTo>
                  <a:cubicBezTo>
                    <a:pt x="297" y="217"/>
                    <a:pt x="297" y="217"/>
                    <a:pt x="297" y="217"/>
                  </a:cubicBezTo>
                  <a:cubicBezTo>
                    <a:pt x="318" y="217"/>
                    <a:pt x="335" y="211"/>
                    <a:pt x="348" y="199"/>
                  </a:cubicBezTo>
                  <a:cubicBezTo>
                    <a:pt x="360" y="187"/>
                    <a:pt x="367" y="171"/>
                    <a:pt x="367" y="150"/>
                  </a:cubicBezTo>
                  <a:cubicBezTo>
                    <a:pt x="367" y="140"/>
                    <a:pt x="367" y="131"/>
                    <a:pt x="366" y="123"/>
                  </a:cubicBezTo>
                  <a:cubicBezTo>
                    <a:pt x="365" y="114"/>
                    <a:pt x="364" y="104"/>
                    <a:pt x="362" y="94"/>
                  </a:cubicBezTo>
                  <a:close/>
                  <a:moveTo>
                    <a:pt x="362" y="94"/>
                  </a:moveTo>
                  <a:cubicBezTo>
                    <a:pt x="362" y="94"/>
                    <a:pt x="362" y="94"/>
                    <a:pt x="362" y="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86"/>
            <p:cNvSpPr>
              <a:spLocks noEditPoints="1"/>
            </p:cNvSpPr>
            <p:nvPr/>
          </p:nvSpPr>
          <p:spPr bwMode="auto">
            <a:xfrm>
              <a:off x="250825" y="8647113"/>
              <a:ext cx="585788" cy="506413"/>
            </a:xfrm>
            <a:custGeom>
              <a:avLst/>
              <a:gdLst>
                <a:gd name="T0" fmla="*/ 155 w 155"/>
                <a:gd name="T1" fmla="*/ 101 h 134"/>
                <a:gd name="T2" fmla="*/ 133 w 155"/>
                <a:gd name="T3" fmla="*/ 34 h 134"/>
                <a:gd name="T4" fmla="*/ 135 w 155"/>
                <a:gd name="T5" fmla="*/ 17 h 134"/>
                <a:gd name="T6" fmla="*/ 100 w 155"/>
                <a:gd name="T7" fmla="*/ 23 h 134"/>
                <a:gd name="T8" fmla="*/ 69 w 155"/>
                <a:gd name="T9" fmla="*/ 17 h 134"/>
                <a:gd name="T10" fmla="*/ 44 w 155"/>
                <a:gd name="T11" fmla="*/ 6 h 134"/>
                <a:gd name="T12" fmla="*/ 32 w 155"/>
                <a:gd name="T13" fmla="*/ 0 h 134"/>
                <a:gd name="T14" fmla="*/ 0 w 155"/>
                <a:gd name="T15" fmla="*/ 93 h 134"/>
                <a:gd name="T16" fmla="*/ 15 w 155"/>
                <a:gd name="T17" fmla="*/ 123 h 134"/>
                <a:gd name="T18" fmla="*/ 51 w 155"/>
                <a:gd name="T19" fmla="*/ 134 h 134"/>
                <a:gd name="T20" fmla="*/ 86 w 155"/>
                <a:gd name="T21" fmla="*/ 134 h 134"/>
                <a:gd name="T22" fmla="*/ 155 w 155"/>
                <a:gd name="T23" fmla="*/ 101 h 134"/>
                <a:gd name="T24" fmla="*/ 155 w 155"/>
                <a:gd name="T25" fmla="*/ 101 h 134"/>
                <a:gd name="T26" fmla="*/ 155 w 155"/>
                <a:gd name="T27" fmla="*/ 10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" h="134">
                  <a:moveTo>
                    <a:pt x="155" y="101"/>
                  </a:moveTo>
                  <a:cubicBezTo>
                    <a:pt x="141" y="80"/>
                    <a:pt x="133" y="58"/>
                    <a:pt x="133" y="34"/>
                  </a:cubicBezTo>
                  <a:cubicBezTo>
                    <a:pt x="133" y="29"/>
                    <a:pt x="134" y="23"/>
                    <a:pt x="135" y="17"/>
                  </a:cubicBezTo>
                  <a:cubicBezTo>
                    <a:pt x="123" y="21"/>
                    <a:pt x="112" y="23"/>
                    <a:pt x="100" y="23"/>
                  </a:cubicBezTo>
                  <a:cubicBezTo>
                    <a:pt x="90" y="23"/>
                    <a:pt x="80" y="21"/>
                    <a:pt x="69" y="17"/>
                  </a:cubicBezTo>
                  <a:cubicBezTo>
                    <a:pt x="59" y="13"/>
                    <a:pt x="50" y="10"/>
                    <a:pt x="44" y="6"/>
                  </a:cubicBezTo>
                  <a:cubicBezTo>
                    <a:pt x="37" y="2"/>
                    <a:pt x="33" y="0"/>
                    <a:pt x="32" y="0"/>
                  </a:cubicBezTo>
                  <a:cubicBezTo>
                    <a:pt x="11" y="0"/>
                    <a:pt x="0" y="31"/>
                    <a:pt x="0" y="93"/>
                  </a:cubicBezTo>
                  <a:cubicBezTo>
                    <a:pt x="0" y="106"/>
                    <a:pt x="5" y="116"/>
                    <a:pt x="15" y="123"/>
                  </a:cubicBezTo>
                  <a:cubicBezTo>
                    <a:pt x="24" y="130"/>
                    <a:pt x="36" y="134"/>
                    <a:pt x="51" y="134"/>
                  </a:cubicBezTo>
                  <a:cubicBezTo>
                    <a:pt x="86" y="134"/>
                    <a:pt x="86" y="134"/>
                    <a:pt x="86" y="134"/>
                  </a:cubicBezTo>
                  <a:cubicBezTo>
                    <a:pt x="103" y="113"/>
                    <a:pt x="126" y="101"/>
                    <a:pt x="155" y="101"/>
                  </a:cubicBezTo>
                  <a:close/>
                  <a:moveTo>
                    <a:pt x="155" y="101"/>
                  </a:moveTo>
                  <a:cubicBezTo>
                    <a:pt x="155" y="101"/>
                    <a:pt x="155" y="101"/>
                    <a:pt x="155" y="10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1979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5" y="280120"/>
            <a:ext cx="13541288" cy="968684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4508480" y="3785320"/>
            <a:ext cx="3489960" cy="842961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Відповідність цілям  - матриця ЦСР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4" y="2044698"/>
            <a:ext cx="7068796" cy="77099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355" y="1069338"/>
            <a:ext cx="3182622" cy="3182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318" y="1069338"/>
            <a:ext cx="3182622" cy="3182622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7987120" y="6193590"/>
            <a:ext cx="954976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весь час експлуатації АЕС України вдалося уникнути 2,7 млрд т викидів СО2  в навколишнє середовище (з урахуванням продовження експлуатації 10 енергоблоків АЕС). В разі ж припинення експлуатації АЕС щороку викидалося б додатково 70 млн т СО2</a:t>
            </a:r>
            <a:r>
              <a:rPr lang="uk-UA" dirty="0"/>
              <a:t>.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1577318" y="4681835"/>
            <a:ext cx="3268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Викиди</a:t>
            </a:r>
            <a:r>
              <a:rPr lang="ru-RU" b="1" dirty="0" smtClean="0"/>
              <a:t> </a:t>
            </a:r>
            <a:r>
              <a:rPr lang="ru-RU" b="1" dirty="0"/>
              <a:t>CO2 на душу </a:t>
            </a:r>
            <a:r>
              <a:rPr lang="ru-RU" b="1" dirty="0" err="1"/>
              <a:t>населення</a:t>
            </a:r>
            <a:endParaRPr lang="uk-UA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8174355" y="4624963"/>
            <a:ext cx="3009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 до </a:t>
            </a:r>
            <a:r>
              <a:rPr lang="ru-RU" b="1" dirty="0" err="1" smtClean="0"/>
              <a:t>електроенергії</a:t>
            </a:r>
            <a:endParaRPr lang="uk-UA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4840" y="489613"/>
            <a:ext cx="15773400" cy="842961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Кліматичні цілі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253" y="1750187"/>
            <a:ext cx="7068796" cy="7709956"/>
          </a:xfrm>
          <a:prstGeom prst="rect">
            <a:avLst/>
          </a:prstGeom>
        </p:spPr>
      </p:pic>
      <p:sp>
        <p:nvSpPr>
          <p:cNvPr id="9" name="Прямокутник 8"/>
          <p:cNvSpPr/>
          <p:nvPr/>
        </p:nvSpPr>
        <p:spPr>
          <a:xfrm>
            <a:off x="1793088" y="5857956"/>
            <a:ext cx="88139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Впровадження</a:t>
            </a:r>
            <a:r>
              <a:rPr lang="ru-RU" b="1" dirty="0" smtClean="0"/>
              <a:t> </a:t>
            </a:r>
            <a:r>
              <a:rPr lang="ru-RU" b="1" dirty="0" err="1" smtClean="0"/>
              <a:t>перспективнх</a:t>
            </a:r>
            <a:r>
              <a:rPr lang="ru-RU" b="1" dirty="0" smtClean="0"/>
              <a:t> </a:t>
            </a:r>
            <a:r>
              <a:rPr lang="ru-RU" b="1" dirty="0" err="1" smtClean="0"/>
              <a:t>технологій</a:t>
            </a:r>
            <a:r>
              <a:rPr lang="ru-RU" b="1" dirty="0" smtClean="0"/>
              <a:t> та </a:t>
            </a:r>
            <a:r>
              <a:rPr lang="ru-RU" b="1" dirty="0" err="1" smtClean="0"/>
              <a:t>інновацій</a:t>
            </a:r>
            <a:r>
              <a:rPr lang="ru-RU" b="1" dirty="0" smtClean="0"/>
              <a:t>, </a:t>
            </a:r>
            <a:r>
              <a:rPr lang="ru-RU" b="1" dirty="0" err="1" smtClean="0"/>
              <a:t>стимулювання</a:t>
            </a:r>
            <a:r>
              <a:rPr lang="ru-RU" b="1" dirty="0" smtClean="0"/>
              <a:t> </a:t>
            </a:r>
            <a:r>
              <a:rPr lang="ru-RU" b="1" dirty="0" err="1" smtClean="0"/>
              <a:t>власних</a:t>
            </a:r>
            <a:r>
              <a:rPr lang="ru-RU" b="1" dirty="0" smtClean="0"/>
              <a:t> </a:t>
            </a:r>
            <a:r>
              <a:rPr lang="ru-RU" b="1" dirty="0" err="1" smtClean="0"/>
              <a:t>наукових</a:t>
            </a:r>
            <a:r>
              <a:rPr lang="ru-RU" b="1" dirty="0" smtClean="0"/>
              <a:t> </a:t>
            </a:r>
            <a:r>
              <a:rPr lang="ru-RU" b="1" dirty="0" err="1" smtClean="0"/>
              <a:t>розробок</a:t>
            </a:r>
            <a:r>
              <a:rPr lang="ru-RU" b="1" dirty="0" smtClean="0"/>
              <a:t>, </a:t>
            </a:r>
            <a:r>
              <a:rPr lang="ru-RU" b="1" dirty="0" err="1" smtClean="0"/>
              <a:t>реалізація</a:t>
            </a:r>
            <a:r>
              <a:rPr lang="ru-RU" b="1" dirty="0" smtClean="0"/>
              <a:t> </a:t>
            </a:r>
            <a:r>
              <a:rPr lang="ru-RU" b="1" dirty="0" err="1" smtClean="0"/>
              <a:t>масштабних</a:t>
            </a:r>
            <a:r>
              <a:rPr lang="ru-RU" b="1" dirty="0" smtClean="0"/>
              <a:t> </a:t>
            </a:r>
            <a:r>
              <a:rPr lang="ru-RU" b="1" dirty="0" err="1" smtClean="0"/>
              <a:t>інвестиційних</a:t>
            </a:r>
            <a:r>
              <a:rPr lang="ru-RU" b="1" dirty="0" smtClean="0"/>
              <a:t> </a:t>
            </a:r>
            <a:r>
              <a:rPr lang="ru-RU" b="1" dirty="0" err="1" smtClean="0"/>
              <a:t>проектів</a:t>
            </a:r>
            <a:r>
              <a:rPr lang="ru-RU" b="1" dirty="0" smtClean="0"/>
              <a:t> </a:t>
            </a:r>
            <a:endParaRPr lang="uk-UA" b="1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1793087" y="5119012"/>
            <a:ext cx="86833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Збереження</a:t>
            </a:r>
            <a:r>
              <a:rPr lang="ru-RU" b="1" dirty="0" smtClean="0"/>
              <a:t> </a:t>
            </a:r>
            <a:r>
              <a:rPr lang="ru-RU" b="1" dirty="0" err="1" smtClean="0"/>
              <a:t>існуючих</a:t>
            </a:r>
            <a:r>
              <a:rPr lang="ru-RU" b="1" dirty="0" smtClean="0"/>
              <a:t> і </a:t>
            </a:r>
            <a:r>
              <a:rPr lang="ru-RU" b="1" dirty="0" err="1" smtClean="0"/>
              <a:t>створення</a:t>
            </a:r>
            <a:r>
              <a:rPr lang="ru-RU" b="1" dirty="0" smtClean="0"/>
              <a:t> </a:t>
            </a:r>
            <a:r>
              <a:rPr lang="ru-RU" b="1" dirty="0" err="1" smtClean="0"/>
              <a:t>нових</a:t>
            </a:r>
            <a:r>
              <a:rPr lang="ru-RU" b="1" dirty="0" smtClean="0"/>
              <a:t> </a:t>
            </a:r>
            <a:r>
              <a:rPr lang="ru-RU" b="1" dirty="0" err="1" smtClean="0"/>
              <a:t>робочих</a:t>
            </a:r>
            <a:r>
              <a:rPr lang="ru-RU" b="1" dirty="0" smtClean="0"/>
              <a:t> </a:t>
            </a:r>
            <a:r>
              <a:rPr lang="ru-RU" b="1" dirty="0" err="1" smtClean="0"/>
              <a:t>місць</a:t>
            </a:r>
            <a:endParaRPr lang="uk-UA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4840" y="489613"/>
            <a:ext cx="15773400" cy="842961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Економічні та соціальні цілі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8" y="1750188"/>
            <a:ext cx="3075676" cy="3075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91" y="1735857"/>
            <a:ext cx="3090008" cy="3090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3" y="1752365"/>
            <a:ext cx="3073499" cy="3073499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1793087" y="7427897"/>
            <a:ext cx="88139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/>
              <a:t>Забезпечення</a:t>
            </a:r>
            <a:r>
              <a:rPr lang="ru-RU" b="1" dirty="0" smtClean="0"/>
              <a:t> </a:t>
            </a:r>
            <a:r>
              <a:rPr lang="ru-RU" b="1" dirty="0" err="1" smtClean="0"/>
              <a:t>добробуту</a:t>
            </a:r>
            <a:r>
              <a:rPr lang="ru-RU" b="1" dirty="0" smtClean="0"/>
              <a:t> </a:t>
            </a:r>
            <a:r>
              <a:rPr lang="ru-RU" b="1" dirty="0" err="1" smtClean="0"/>
              <a:t>цілих</a:t>
            </a:r>
            <a:r>
              <a:rPr lang="ru-RU" b="1" dirty="0" smtClean="0"/>
              <a:t> </a:t>
            </a:r>
            <a:r>
              <a:rPr lang="ru-RU" b="1" dirty="0" err="1" smtClean="0"/>
              <a:t>регіонів</a:t>
            </a:r>
            <a:r>
              <a:rPr lang="ru-RU" b="1" dirty="0" smtClean="0"/>
              <a:t> за </a:t>
            </a:r>
            <a:r>
              <a:rPr lang="ru-RU" b="1" dirty="0" err="1" smtClean="0"/>
              <a:t>рахунок</a:t>
            </a:r>
            <a:r>
              <a:rPr lang="ru-RU" b="1" dirty="0" smtClean="0"/>
              <a:t> </a:t>
            </a:r>
            <a:r>
              <a:rPr lang="ru-RU" b="1" dirty="0" err="1" smtClean="0"/>
              <a:t>економічного</a:t>
            </a:r>
            <a:r>
              <a:rPr lang="ru-RU" b="1" dirty="0" smtClean="0"/>
              <a:t> та </a:t>
            </a:r>
            <a:r>
              <a:rPr lang="ru-RU" b="1" dirty="0" err="1" smtClean="0"/>
              <a:t>соціального</a:t>
            </a:r>
            <a:r>
              <a:rPr lang="ru-RU" b="1" dirty="0" smtClean="0"/>
              <a:t> </a:t>
            </a:r>
            <a:r>
              <a:rPr lang="ru-RU" b="1" dirty="0" err="1" smtClean="0"/>
              <a:t>ефекту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будівництва</a:t>
            </a:r>
            <a:r>
              <a:rPr lang="ru-RU" b="1" dirty="0" smtClean="0"/>
              <a:t> та </a:t>
            </a:r>
            <a:r>
              <a:rPr lang="ru-RU" b="1" dirty="0" err="1" smtClean="0"/>
              <a:t>експлутації</a:t>
            </a:r>
            <a:r>
              <a:rPr lang="ru-RU" b="1" dirty="0" smtClean="0"/>
              <a:t> АЕС (100 </a:t>
            </a:r>
            <a:r>
              <a:rPr lang="ru-RU" b="1" dirty="0" err="1" smtClean="0"/>
              <a:t>років</a:t>
            </a:r>
            <a:r>
              <a:rPr lang="ru-RU" b="1" dirty="0" smtClean="0"/>
              <a:t>)</a:t>
            </a:r>
            <a:endParaRPr lang="uk-UA" b="1" dirty="0"/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624840" y="5057609"/>
            <a:ext cx="633131" cy="630635"/>
          </a:xfrm>
          <a:custGeom>
            <a:avLst/>
            <a:gdLst>
              <a:gd name="T0" fmla="*/ 424 w 427"/>
              <a:gd name="T1" fmla="*/ 2 h 425"/>
              <a:gd name="T2" fmla="*/ 418 w 427"/>
              <a:gd name="T3" fmla="*/ 0 h 425"/>
              <a:gd name="T4" fmla="*/ 306 w 427"/>
              <a:gd name="T5" fmla="*/ 19 h 425"/>
              <a:gd name="T6" fmla="*/ 212 w 427"/>
              <a:gd name="T7" fmla="*/ 86 h 425"/>
              <a:gd name="T8" fmla="*/ 166 w 427"/>
              <a:gd name="T9" fmla="*/ 137 h 425"/>
              <a:gd name="T10" fmla="*/ 67 w 427"/>
              <a:gd name="T11" fmla="*/ 142 h 425"/>
              <a:gd name="T12" fmla="*/ 61 w 427"/>
              <a:gd name="T13" fmla="*/ 146 h 425"/>
              <a:gd name="T14" fmla="*/ 2 w 427"/>
              <a:gd name="T15" fmla="*/ 246 h 425"/>
              <a:gd name="T16" fmla="*/ 4 w 427"/>
              <a:gd name="T17" fmla="*/ 256 h 425"/>
              <a:gd name="T18" fmla="*/ 20 w 427"/>
              <a:gd name="T19" fmla="*/ 273 h 425"/>
              <a:gd name="T20" fmla="*/ 26 w 427"/>
              <a:gd name="T21" fmla="*/ 275 h 425"/>
              <a:gd name="T22" fmla="*/ 29 w 427"/>
              <a:gd name="T23" fmla="*/ 275 h 425"/>
              <a:gd name="T24" fmla="*/ 101 w 427"/>
              <a:gd name="T25" fmla="*/ 253 h 425"/>
              <a:gd name="T26" fmla="*/ 174 w 427"/>
              <a:gd name="T27" fmla="*/ 326 h 425"/>
              <a:gd name="T28" fmla="*/ 152 w 427"/>
              <a:gd name="T29" fmla="*/ 398 h 425"/>
              <a:gd name="T30" fmla="*/ 154 w 427"/>
              <a:gd name="T31" fmla="*/ 406 h 425"/>
              <a:gd name="T32" fmla="*/ 170 w 427"/>
              <a:gd name="T33" fmla="*/ 423 h 425"/>
              <a:gd name="T34" fmla="*/ 176 w 427"/>
              <a:gd name="T35" fmla="*/ 425 h 425"/>
              <a:gd name="T36" fmla="*/ 181 w 427"/>
              <a:gd name="T37" fmla="*/ 424 h 425"/>
              <a:gd name="T38" fmla="*/ 281 w 427"/>
              <a:gd name="T39" fmla="*/ 366 h 425"/>
              <a:gd name="T40" fmla="*/ 285 w 427"/>
              <a:gd name="T41" fmla="*/ 359 h 425"/>
              <a:gd name="T42" fmla="*/ 290 w 427"/>
              <a:gd name="T43" fmla="*/ 260 h 425"/>
              <a:gd name="T44" fmla="*/ 341 w 427"/>
              <a:gd name="T45" fmla="*/ 215 h 425"/>
              <a:gd name="T46" fmla="*/ 407 w 427"/>
              <a:gd name="T47" fmla="*/ 121 h 425"/>
              <a:gd name="T48" fmla="*/ 427 w 427"/>
              <a:gd name="T49" fmla="*/ 8 h 425"/>
              <a:gd name="T50" fmla="*/ 424 w 427"/>
              <a:gd name="T51" fmla="*/ 2 h 425"/>
              <a:gd name="T52" fmla="*/ 361 w 427"/>
              <a:gd name="T53" fmla="*/ 101 h 425"/>
              <a:gd name="T54" fmla="*/ 343 w 427"/>
              <a:gd name="T55" fmla="*/ 108 h 425"/>
              <a:gd name="T56" fmla="*/ 326 w 427"/>
              <a:gd name="T57" fmla="*/ 101 h 425"/>
              <a:gd name="T58" fmla="*/ 318 w 427"/>
              <a:gd name="T59" fmla="*/ 83 h 425"/>
              <a:gd name="T60" fmla="*/ 326 w 427"/>
              <a:gd name="T61" fmla="*/ 66 h 425"/>
              <a:gd name="T62" fmla="*/ 343 w 427"/>
              <a:gd name="T63" fmla="*/ 58 h 425"/>
              <a:gd name="T64" fmla="*/ 361 w 427"/>
              <a:gd name="T65" fmla="*/ 66 h 425"/>
              <a:gd name="T66" fmla="*/ 368 w 427"/>
              <a:gd name="T67" fmla="*/ 83 h 425"/>
              <a:gd name="T68" fmla="*/ 361 w 427"/>
              <a:gd name="T69" fmla="*/ 101 h 425"/>
              <a:gd name="T70" fmla="*/ 361 w 427"/>
              <a:gd name="T71" fmla="*/ 101 h 425"/>
              <a:gd name="T72" fmla="*/ 361 w 427"/>
              <a:gd name="T73" fmla="*/ 10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7" h="425">
                <a:moveTo>
                  <a:pt x="424" y="2"/>
                </a:moveTo>
                <a:cubicBezTo>
                  <a:pt x="422" y="1"/>
                  <a:pt x="420" y="0"/>
                  <a:pt x="418" y="0"/>
                </a:cubicBezTo>
                <a:cubicBezTo>
                  <a:pt x="373" y="0"/>
                  <a:pt x="335" y="6"/>
                  <a:pt x="306" y="19"/>
                </a:cubicBezTo>
                <a:cubicBezTo>
                  <a:pt x="276" y="31"/>
                  <a:pt x="245" y="53"/>
                  <a:pt x="212" y="86"/>
                </a:cubicBezTo>
                <a:cubicBezTo>
                  <a:pt x="198" y="100"/>
                  <a:pt x="183" y="117"/>
                  <a:pt x="166" y="137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5" y="142"/>
                  <a:pt x="62" y="144"/>
                  <a:pt x="61" y="146"/>
                </a:cubicBezTo>
                <a:cubicBezTo>
                  <a:pt x="2" y="246"/>
                  <a:pt x="2" y="246"/>
                  <a:pt x="2" y="246"/>
                </a:cubicBezTo>
                <a:cubicBezTo>
                  <a:pt x="0" y="250"/>
                  <a:pt x="1" y="253"/>
                  <a:pt x="4" y="256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22" y="275"/>
                  <a:pt x="24" y="275"/>
                  <a:pt x="26" y="275"/>
                </a:cubicBezTo>
                <a:cubicBezTo>
                  <a:pt x="27" y="275"/>
                  <a:pt x="28" y="275"/>
                  <a:pt x="29" y="275"/>
                </a:cubicBezTo>
                <a:cubicBezTo>
                  <a:pt x="101" y="253"/>
                  <a:pt x="101" y="253"/>
                  <a:pt x="101" y="253"/>
                </a:cubicBezTo>
                <a:cubicBezTo>
                  <a:pt x="174" y="326"/>
                  <a:pt x="174" y="326"/>
                  <a:pt x="174" y="326"/>
                </a:cubicBezTo>
                <a:cubicBezTo>
                  <a:pt x="152" y="398"/>
                  <a:pt x="152" y="398"/>
                  <a:pt x="152" y="398"/>
                </a:cubicBezTo>
                <a:cubicBezTo>
                  <a:pt x="151" y="401"/>
                  <a:pt x="152" y="404"/>
                  <a:pt x="154" y="406"/>
                </a:cubicBezTo>
                <a:cubicBezTo>
                  <a:pt x="170" y="423"/>
                  <a:pt x="170" y="423"/>
                  <a:pt x="170" y="423"/>
                </a:cubicBezTo>
                <a:cubicBezTo>
                  <a:pt x="172" y="425"/>
                  <a:pt x="174" y="425"/>
                  <a:pt x="176" y="425"/>
                </a:cubicBezTo>
                <a:cubicBezTo>
                  <a:pt x="178" y="425"/>
                  <a:pt x="179" y="425"/>
                  <a:pt x="181" y="424"/>
                </a:cubicBezTo>
                <a:cubicBezTo>
                  <a:pt x="281" y="366"/>
                  <a:pt x="281" y="366"/>
                  <a:pt x="281" y="366"/>
                </a:cubicBezTo>
                <a:cubicBezTo>
                  <a:pt x="283" y="364"/>
                  <a:pt x="285" y="362"/>
                  <a:pt x="285" y="359"/>
                </a:cubicBezTo>
                <a:cubicBezTo>
                  <a:pt x="290" y="260"/>
                  <a:pt x="290" y="260"/>
                  <a:pt x="290" y="260"/>
                </a:cubicBezTo>
                <a:cubicBezTo>
                  <a:pt x="310" y="244"/>
                  <a:pt x="327" y="228"/>
                  <a:pt x="341" y="215"/>
                </a:cubicBezTo>
                <a:cubicBezTo>
                  <a:pt x="372" y="183"/>
                  <a:pt x="394" y="152"/>
                  <a:pt x="407" y="121"/>
                </a:cubicBezTo>
                <a:cubicBezTo>
                  <a:pt x="420" y="89"/>
                  <a:pt x="427" y="52"/>
                  <a:pt x="427" y="8"/>
                </a:cubicBezTo>
                <a:cubicBezTo>
                  <a:pt x="427" y="6"/>
                  <a:pt x="426" y="4"/>
                  <a:pt x="424" y="2"/>
                </a:cubicBezTo>
                <a:close/>
                <a:moveTo>
                  <a:pt x="361" y="101"/>
                </a:moveTo>
                <a:cubicBezTo>
                  <a:pt x="356" y="106"/>
                  <a:pt x="350" y="108"/>
                  <a:pt x="343" y="108"/>
                </a:cubicBezTo>
                <a:cubicBezTo>
                  <a:pt x="336" y="108"/>
                  <a:pt x="330" y="106"/>
                  <a:pt x="326" y="101"/>
                </a:cubicBezTo>
                <a:cubicBezTo>
                  <a:pt x="321" y="96"/>
                  <a:pt x="318" y="90"/>
                  <a:pt x="318" y="83"/>
                </a:cubicBezTo>
                <a:cubicBezTo>
                  <a:pt x="318" y="76"/>
                  <a:pt x="321" y="71"/>
                  <a:pt x="326" y="66"/>
                </a:cubicBezTo>
                <a:cubicBezTo>
                  <a:pt x="330" y="61"/>
                  <a:pt x="336" y="58"/>
                  <a:pt x="343" y="58"/>
                </a:cubicBezTo>
                <a:cubicBezTo>
                  <a:pt x="350" y="58"/>
                  <a:pt x="356" y="61"/>
                  <a:pt x="361" y="66"/>
                </a:cubicBezTo>
                <a:cubicBezTo>
                  <a:pt x="366" y="71"/>
                  <a:pt x="368" y="76"/>
                  <a:pt x="368" y="83"/>
                </a:cubicBezTo>
                <a:cubicBezTo>
                  <a:pt x="368" y="90"/>
                  <a:pt x="366" y="96"/>
                  <a:pt x="361" y="101"/>
                </a:cubicBezTo>
                <a:close/>
                <a:moveTo>
                  <a:pt x="361" y="101"/>
                </a:moveTo>
                <a:cubicBezTo>
                  <a:pt x="361" y="101"/>
                  <a:pt x="361" y="101"/>
                  <a:pt x="361" y="101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606698" y="6212052"/>
            <a:ext cx="633131" cy="630635"/>
          </a:xfrm>
          <a:custGeom>
            <a:avLst/>
            <a:gdLst>
              <a:gd name="T0" fmla="*/ 424 w 427"/>
              <a:gd name="T1" fmla="*/ 2 h 425"/>
              <a:gd name="T2" fmla="*/ 418 w 427"/>
              <a:gd name="T3" fmla="*/ 0 h 425"/>
              <a:gd name="T4" fmla="*/ 306 w 427"/>
              <a:gd name="T5" fmla="*/ 19 h 425"/>
              <a:gd name="T6" fmla="*/ 212 w 427"/>
              <a:gd name="T7" fmla="*/ 86 h 425"/>
              <a:gd name="T8" fmla="*/ 166 w 427"/>
              <a:gd name="T9" fmla="*/ 137 h 425"/>
              <a:gd name="T10" fmla="*/ 67 w 427"/>
              <a:gd name="T11" fmla="*/ 142 h 425"/>
              <a:gd name="T12" fmla="*/ 61 w 427"/>
              <a:gd name="T13" fmla="*/ 146 h 425"/>
              <a:gd name="T14" fmla="*/ 2 w 427"/>
              <a:gd name="T15" fmla="*/ 246 h 425"/>
              <a:gd name="T16" fmla="*/ 4 w 427"/>
              <a:gd name="T17" fmla="*/ 256 h 425"/>
              <a:gd name="T18" fmla="*/ 20 w 427"/>
              <a:gd name="T19" fmla="*/ 273 h 425"/>
              <a:gd name="T20" fmla="*/ 26 w 427"/>
              <a:gd name="T21" fmla="*/ 275 h 425"/>
              <a:gd name="T22" fmla="*/ 29 w 427"/>
              <a:gd name="T23" fmla="*/ 275 h 425"/>
              <a:gd name="T24" fmla="*/ 101 w 427"/>
              <a:gd name="T25" fmla="*/ 253 h 425"/>
              <a:gd name="T26" fmla="*/ 174 w 427"/>
              <a:gd name="T27" fmla="*/ 326 h 425"/>
              <a:gd name="T28" fmla="*/ 152 w 427"/>
              <a:gd name="T29" fmla="*/ 398 h 425"/>
              <a:gd name="T30" fmla="*/ 154 w 427"/>
              <a:gd name="T31" fmla="*/ 406 h 425"/>
              <a:gd name="T32" fmla="*/ 170 w 427"/>
              <a:gd name="T33" fmla="*/ 423 h 425"/>
              <a:gd name="T34" fmla="*/ 176 w 427"/>
              <a:gd name="T35" fmla="*/ 425 h 425"/>
              <a:gd name="T36" fmla="*/ 181 w 427"/>
              <a:gd name="T37" fmla="*/ 424 h 425"/>
              <a:gd name="T38" fmla="*/ 281 w 427"/>
              <a:gd name="T39" fmla="*/ 366 h 425"/>
              <a:gd name="T40" fmla="*/ 285 w 427"/>
              <a:gd name="T41" fmla="*/ 359 h 425"/>
              <a:gd name="T42" fmla="*/ 290 w 427"/>
              <a:gd name="T43" fmla="*/ 260 h 425"/>
              <a:gd name="T44" fmla="*/ 341 w 427"/>
              <a:gd name="T45" fmla="*/ 215 h 425"/>
              <a:gd name="T46" fmla="*/ 407 w 427"/>
              <a:gd name="T47" fmla="*/ 121 h 425"/>
              <a:gd name="T48" fmla="*/ 427 w 427"/>
              <a:gd name="T49" fmla="*/ 8 h 425"/>
              <a:gd name="T50" fmla="*/ 424 w 427"/>
              <a:gd name="T51" fmla="*/ 2 h 425"/>
              <a:gd name="T52" fmla="*/ 361 w 427"/>
              <a:gd name="T53" fmla="*/ 101 h 425"/>
              <a:gd name="T54" fmla="*/ 343 w 427"/>
              <a:gd name="T55" fmla="*/ 108 h 425"/>
              <a:gd name="T56" fmla="*/ 326 w 427"/>
              <a:gd name="T57" fmla="*/ 101 h 425"/>
              <a:gd name="T58" fmla="*/ 318 w 427"/>
              <a:gd name="T59" fmla="*/ 83 h 425"/>
              <a:gd name="T60" fmla="*/ 326 w 427"/>
              <a:gd name="T61" fmla="*/ 66 h 425"/>
              <a:gd name="T62" fmla="*/ 343 w 427"/>
              <a:gd name="T63" fmla="*/ 58 h 425"/>
              <a:gd name="T64" fmla="*/ 361 w 427"/>
              <a:gd name="T65" fmla="*/ 66 h 425"/>
              <a:gd name="T66" fmla="*/ 368 w 427"/>
              <a:gd name="T67" fmla="*/ 83 h 425"/>
              <a:gd name="T68" fmla="*/ 361 w 427"/>
              <a:gd name="T69" fmla="*/ 101 h 425"/>
              <a:gd name="T70" fmla="*/ 361 w 427"/>
              <a:gd name="T71" fmla="*/ 101 h 425"/>
              <a:gd name="T72" fmla="*/ 361 w 427"/>
              <a:gd name="T73" fmla="*/ 10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7" h="425">
                <a:moveTo>
                  <a:pt x="424" y="2"/>
                </a:moveTo>
                <a:cubicBezTo>
                  <a:pt x="422" y="1"/>
                  <a:pt x="420" y="0"/>
                  <a:pt x="418" y="0"/>
                </a:cubicBezTo>
                <a:cubicBezTo>
                  <a:pt x="373" y="0"/>
                  <a:pt x="335" y="6"/>
                  <a:pt x="306" y="19"/>
                </a:cubicBezTo>
                <a:cubicBezTo>
                  <a:pt x="276" y="31"/>
                  <a:pt x="245" y="53"/>
                  <a:pt x="212" y="86"/>
                </a:cubicBezTo>
                <a:cubicBezTo>
                  <a:pt x="198" y="100"/>
                  <a:pt x="183" y="117"/>
                  <a:pt x="166" y="137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5" y="142"/>
                  <a:pt x="62" y="144"/>
                  <a:pt x="61" y="146"/>
                </a:cubicBezTo>
                <a:cubicBezTo>
                  <a:pt x="2" y="246"/>
                  <a:pt x="2" y="246"/>
                  <a:pt x="2" y="246"/>
                </a:cubicBezTo>
                <a:cubicBezTo>
                  <a:pt x="0" y="250"/>
                  <a:pt x="1" y="253"/>
                  <a:pt x="4" y="256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22" y="275"/>
                  <a:pt x="24" y="275"/>
                  <a:pt x="26" y="275"/>
                </a:cubicBezTo>
                <a:cubicBezTo>
                  <a:pt x="27" y="275"/>
                  <a:pt x="28" y="275"/>
                  <a:pt x="29" y="275"/>
                </a:cubicBezTo>
                <a:cubicBezTo>
                  <a:pt x="101" y="253"/>
                  <a:pt x="101" y="253"/>
                  <a:pt x="101" y="253"/>
                </a:cubicBezTo>
                <a:cubicBezTo>
                  <a:pt x="174" y="326"/>
                  <a:pt x="174" y="326"/>
                  <a:pt x="174" y="326"/>
                </a:cubicBezTo>
                <a:cubicBezTo>
                  <a:pt x="152" y="398"/>
                  <a:pt x="152" y="398"/>
                  <a:pt x="152" y="398"/>
                </a:cubicBezTo>
                <a:cubicBezTo>
                  <a:pt x="151" y="401"/>
                  <a:pt x="152" y="404"/>
                  <a:pt x="154" y="406"/>
                </a:cubicBezTo>
                <a:cubicBezTo>
                  <a:pt x="170" y="423"/>
                  <a:pt x="170" y="423"/>
                  <a:pt x="170" y="423"/>
                </a:cubicBezTo>
                <a:cubicBezTo>
                  <a:pt x="172" y="425"/>
                  <a:pt x="174" y="425"/>
                  <a:pt x="176" y="425"/>
                </a:cubicBezTo>
                <a:cubicBezTo>
                  <a:pt x="178" y="425"/>
                  <a:pt x="179" y="425"/>
                  <a:pt x="181" y="424"/>
                </a:cubicBezTo>
                <a:cubicBezTo>
                  <a:pt x="281" y="366"/>
                  <a:pt x="281" y="366"/>
                  <a:pt x="281" y="366"/>
                </a:cubicBezTo>
                <a:cubicBezTo>
                  <a:pt x="283" y="364"/>
                  <a:pt x="285" y="362"/>
                  <a:pt x="285" y="359"/>
                </a:cubicBezTo>
                <a:cubicBezTo>
                  <a:pt x="290" y="260"/>
                  <a:pt x="290" y="260"/>
                  <a:pt x="290" y="260"/>
                </a:cubicBezTo>
                <a:cubicBezTo>
                  <a:pt x="310" y="244"/>
                  <a:pt x="327" y="228"/>
                  <a:pt x="341" y="215"/>
                </a:cubicBezTo>
                <a:cubicBezTo>
                  <a:pt x="372" y="183"/>
                  <a:pt x="394" y="152"/>
                  <a:pt x="407" y="121"/>
                </a:cubicBezTo>
                <a:cubicBezTo>
                  <a:pt x="420" y="89"/>
                  <a:pt x="427" y="52"/>
                  <a:pt x="427" y="8"/>
                </a:cubicBezTo>
                <a:cubicBezTo>
                  <a:pt x="427" y="6"/>
                  <a:pt x="426" y="4"/>
                  <a:pt x="424" y="2"/>
                </a:cubicBezTo>
                <a:close/>
                <a:moveTo>
                  <a:pt x="361" y="101"/>
                </a:moveTo>
                <a:cubicBezTo>
                  <a:pt x="356" y="106"/>
                  <a:pt x="350" y="108"/>
                  <a:pt x="343" y="108"/>
                </a:cubicBezTo>
                <a:cubicBezTo>
                  <a:pt x="336" y="108"/>
                  <a:pt x="330" y="106"/>
                  <a:pt x="326" y="101"/>
                </a:cubicBezTo>
                <a:cubicBezTo>
                  <a:pt x="321" y="96"/>
                  <a:pt x="318" y="90"/>
                  <a:pt x="318" y="83"/>
                </a:cubicBezTo>
                <a:cubicBezTo>
                  <a:pt x="318" y="76"/>
                  <a:pt x="321" y="71"/>
                  <a:pt x="326" y="66"/>
                </a:cubicBezTo>
                <a:cubicBezTo>
                  <a:pt x="330" y="61"/>
                  <a:pt x="336" y="58"/>
                  <a:pt x="343" y="58"/>
                </a:cubicBezTo>
                <a:cubicBezTo>
                  <a:pt x="350" y="58"/>
                  <a:pt x="356" y="61"/>
                  <a:pt x="361" y="66"/>
                </a:cubicBezTo>
                <a:cubicBezTo>
                  <a:pt x="366" y="71"/>
                  <a:pt x="368" y="76"/>
                  <a:pt x="368" y="83"/>
                </a:cubicBezTo>
                <a:cubicBezTo>
                  <a:pt x="368" y="90"/>
                  <a:pt x="366" y="96"/>
                  <a:pt x="361" y="101"/>
                </a:cubicBezTo>
                <a:close/>
                <a:moveTo>
                  <a:pt x="361" y="101"/>
                </a:moveTo>
                <a:cubicBezTo>
                  <a:pt x="361" y="101"/>
                  <a:pt x="361" y="101"/>
                  <a:pt x="361" y="101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721933" y="7781993"/>
            <a:ext cx="633131" cy="630635"/>
          </a:xfrm>
          <a:custGeom>
            <a:avLst/>
            <a:gdLst>
              <a:gd name="T0" fmla="*/ 424 w 427"/>
              <a:gd name="T1" fmla="*/ 2 h 425"/>
              <a:gd name="T2" fmla="*/ 418 w 427"/>
              <a:gd name="T3" fmla="*/ 0 h 425"/>
              <a:gd name="T4" fmla="*/ 306 w 427"/>
              <a:gd name="T5" fmla="*/ 19 h 425"/>
              <a:gd name="T6" fmla="*/ 212 w 427"/>
              <a:gd name="T7" fmla="*/ 86 h 425"/>
              <a:gd name="T8" fmla="*/ 166 w 427"/>
              <a:gd name="T9" fmla="*/ 137 h 425"/>
              <a:gd name="T10" fmla="*/ 67 w 427"/>
              <a:gd name="T11" fmla="*/ 142 h 425"/>
              <a:gd name="T12" fmla="*/ 61 w 427"/>
              <a:gd name="T13" fmla="*/ 146 h 425"/>
              <a:gd name="T14" fmla="*/ 2 w 427"/>
              <a:gd name="T15" fmla="*/ 246 h 425"/>
              <a:gd name="T16" fmla="*/ 4 w 427"/>
              <a:gd name="T17" fmla="*/ 256 h 425"/>
              <a:gd name="T18" fmla="*/ 20 w 427"/>
              <a:gd name="T19" fmla="*/ 273 h 425"/>
              <a:gd name="T20" fmla="*/ 26 w 427"/>
              <a:gd name="T21" fmla="*/ 275 h 425"/>
              <a:gd name="T22" fmla="*/ 29 w 427"/>
              <a:gd name="T23" fmla="*/ 275 h 425"/>
              <a:gd name="T24" fmla="*/ 101 w 427"/>
              <a:gd name="T25" fmla="*/ 253 h 425"/>
              <a:gd name="T26" fmla="*/ 174 w 427"/>
              <a:gd name="T27" fmla="*/ 326 h 425"/>
              <a:gd name="T28" fmla="*/ 152 w 427"/>
              <a:gd name="T29" fmla="*/ 398 h 425"/>
              <a:gd name="T30" fmla="*/ 154 w 427"/>
              <a:gd name="T31" fmla="*/ 406 h 425"/>
              <a:gd name="T32" fmla="*/ 170 w 427"/>
              <a:gd name="T33" fmla="*/ 423 h 425"/>
              <a:gd name="T34" fmla="*/ 176 w 427"/>
              <a:gd name="T35" fmla="*/ 425 h 425"/>
              <a:gd name="T36" fmla="*/ 181 w 427"/>
              <a:gd name="T37" fmla="*/ 424 h 425"/>
              <a:gd name="T38" fmla="*/ 281 w 427"/>
              <a:gd name="T39" fmla="*/ 366 h 425"/>
              <a:gd name="T40" fmla="*/ 285 w 427"/>
              <a:gd name="T41" fmla="*/ 359 h 425"/>
              <a:gd name="T42" fmla="*/ 290 w 427"/>
              <a:gd name="T43" fmla="*/ 260 h 425"/>
              <a:gd name="T44" fmla="*/ 341 w 427"/>
              <a:gd name="T45" fmla="*/ 215 h 425"/>
              <a:gd name="T46" fmla="*/ 407 w 427"/>
              <a:gd name="T47" fmla="*/ 121 h 425"/>
              <a:gd name="T48" fmla="*/ 427 w 427"/>
              <a:gd name="T49" fmla="*/ 8 h 425"/>
              <a:gd name="T50" fmla="*/ 424 w 427"/>
              <a:gd name="T51" fmla="*/ 2 h 425"/>
              <a:gd name="T52" fmla="*/ 361 w 427"/>
              <a:gd name="T53" fmla="*/ 101 h 425"/>
              <a:gd name="T54" fmla="*/ 343 w 427"/>
              <a:gd name="T55" fmla="*/ 108 h 425"/>
              <a:gd name="T56" fmla="*/ 326 w 427"/>
              <a:gd name="T57" fmla="*/ 101 h 425"/>
              <a:gd name="T58" fmla="*/ 318 w 427"/>
              <a:gd name="T59" fmla="*/ 83 h 425"/>
              <a:gd name="T60" fmla="*/ 326 w 427"/>
              <a:gd name="T61" fmla="*/ 66 h 425"/>
              <a:gd name="T62" fmla="*/ 343 w 427"/>
              <a:gd name="T63" fmla="*/ 58 h 425"/>
              <a:gd name="T64" fmla="*/ 361 w 427"/>
              <a:gd name="T65" fmla="*/ 66 h 425"/>
              <a:gd name="T66" fmla="*/ 368 w 427"/>
              <a:gd name="T67" fmla="*/ 83 h 425"/>
              <a:gd name="T68" fmla="*/ 361 w 427"/>
              <a:gd name="T69" fmla="*/ 101 h 425"/>
              <a:gd name="T70" fmla="*/ 361 w 427"/>
              <a:gd name="T71" fmla="*/ 101 h 425"/>
              <a:gd name="T72" fmla="*/ 361 w 427"/>
              <a:gd name="T73" fmla="*/ 101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27" h="425">
                <a:moveTo>
                  <a:pt x="424" y="2"/>
                </a:moveTo>
                <a:cubicBezTo>
                  <a:pt x="422" y="1"/>
                  <a:pt x="420" y="0"/>
                  <a:pt x="418" y="0"/>
                </a:cubicBezTo>
                <a:cubicBezTo>
                  <a:pt x="373" y="0"/>
                  <a:pt x="335" y="6"/>
                  <a:pt x="306" y="19"/>
                </a:cubicBezTo>
                <a:cubicBezTo>
                  <a:pt x="276" y="31"/>
                  <a:pt x="245" y="53"/>
                  <a:pt x="212" y="86"/>
                </a:cubicBezTo>
                <a:cubicBezTo>
                  <a:pt x="198" y="100"/>
                  <a:pt x="183" y="117"/>
                  <a:pt x="166" y="137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5" y="142"/>
                  <a:pt x="62" y="144"/>
                  <a:pt x="61" y="146"/>
                </a:cubicBezTo>
                <a:cubicBezTo>
                  <a:pt x="2" y="246"/>
                  <a:pt x="2" y="246"/>
                  <a:pt x="2" y="246"/>
                </a:cubicBezTo>
                <a:cubicBezTo>
                  <a:pt x="0" y="250"/>
                  <a:pt x="1" y="253"/>
                  <a:pt x="4" y="256"/>
                </a:cubicBezTo>
                <a:cubicBezTo>
                  <a:pt x="20" y="273"/>
                  <a:pt x="20" y="273"/>
                  <a:pt x="20" y="273"/>
                </a:cubicBezTo>
                <a:cubicBezTo>
                  <a:pt x="22" y="275"/>
                  <a:pt x="24" y="275"/>
                  <a:pt x="26" y="275"/>
                </a:cubicBezTo>
                <a:cubicBezTo>
                  <a:pt x="27" y="275"/>
                  <a:pt x="28" y="275"/>
                  <a:pt x="29" y="275"/>
                </a:cubicBezTo>
                <a:cubicBezTo>
                  <a:pt x="101" y="253"/>
                  <a:pt x="101" y="253"/>
                  <a:pt x="101" y="253"/>
                </a:cubicBezTo>
                <a:cubicBezTo>
                  <a:pt x="174" y="326"/>
                  <a:pt x="174" y="326"/>
                  <a:pt x="174" y="326"/>
                </a:cubicBezTo>
                <a:cubicBezTo>
                  <a:pt x="152" y="398"/>
                  <a:pt x="152" y="398"/>
                  <a:pt x="152" y="398"/>
                </a:cubicBezTo>
                <a:cubicBezTo>
                  <a:pt x="151" y="401"/>
                  <a:pt x="152" y="404"/>
                  <a:pt x="154" y="406"/>
                </a:cubicBezTo>
                <a:cubicBezTo>
                  <a:pt x="170" y="423"/>
                  <a:pt x="170" y="423"/>
                  <a:pt x="170" y="423"/>
                </a:cubicBezTo>
                <a:cubicBezTo>
                  <a:pt x="172" y="425"/>
                  <a:pt x="174" y="425"/>
                  <a:pt x="176" y="425"/>
                </a:cubicBezTo>
                <a:cubicBezTo>
                  <a:pt x="178" y="425"/>
                  <a:pt x="179" y="425"/>
                  <a:pt x="181" y="424"/>
                </a:cubicBezTo>
                <a:cubicBezTo>
                  <a:pt x="281" y="366"/>
                  <a:pt x="281" y="366"/>
                  <a:pt x="281" y="366"/>
                </a:cubicBezTo>
                <a:cubicBezTo>
                  <a:pt x="283" y="364"/>
                  <a:pt x="285" y="362"/>
                  <a:pt x="285" y="359"/>
                </a:cubicBezTo>
                <a:cubicBezTo>
                  <a:pt x="290" y="260"/>
                  <a:pt x="290" y="260"/>
                  <a:pt x="290" y="260"/>
                </a:cubicBezTo>
                <a:cubicBezTo>
                  <a:pt x="310" y="244"/>
                  <a:pt x="327" y="228"/>
                  <a:pt x="341" y="215"/>
                </a:cubicBezTo>
                <a:cubicBezTo>
                  <a:pt x="372" y="183"/>
                  <a:pt x="394" y="152"/>
                  <a:pt x="407" y="121"/>
                </a:cubicBezTo>
                <a:cubicBezTo>
                  <a:pt x="420" y="89"/>
                  <a:pt x="427" y="52"/>
                  <a:pt x="427" y="8"/>
                </a:cubicBezTo>
                <a:cubicBezTo>
                  <a:pt x="427" y="6"/>
                  <a:pt x="426" y="4"/>
                  <a:pt x="424" y="2"/>
                </a:cubicBezTo>
                <a:close/>
                <a:moveTo>
                  <a:pt x="361" y="101"/>
                </a:moveTo>
                <a:cubicBezTo>
                  <a:pt x="356" y="106"/>
                  <a:pt x="350" y="108"/>
                  <a:pt x="343" y="108"/>
                </a:cubicBezTo>
                <a:cubicBezTo>
                  <a:pt x="336" y="108"/>
                  <a:pt x="330" y="106"/>
                  <a:pt x="326" y="101"/>
                </a:cubicBezTo>
                <a:cubicBezTo>
                  <a:pt x="321" y="96"/>
                  <a:pt x="318" y="90"/>
                  <a:pt x="318" y="83"/>
                </a:cubicBezTo>
                <a:cubicBezTo>
                  <a:pt x="318" y="76"/>
                  <a:pt x="321" y="71"/>
                  <a:pt x="326" y="66"/>
                </a:cubicBezTo>
                <a:cubicBezTo>
                  <a:pt x="330" y="61"/>
                  <a:pt x="336" y="58"/>
                  <a:pt x="343" y="58"/>
                </a:cubicBezTo>
                <a:cubicBezTo>
                  <a:pt x="350" y="58"/>
                  <a:pt x="356" y="61"/>
                  <a:pt x="361" y="66"/>
                </a:cubicBezTo>
                <a:cubicBezTo>
                  <a:pt x="366" y="71"/>
                  <a:pt x="368" y="76"/>
                  <a:pt x="368" y="83"/>
                </a:cubicBezTo>
                <a:cubicBezTo>
                  <a:pt x="368" y="90"/>
                  <a:pt x="366" y="96"/>
                  <a:pt x="361" y="101"/>
                </a:cubicBezTo>
                <a:close/>
                <a:moveTo>
                  <a:pt x="361" y="101"/>
                </a:moveTo>
                <a:cubicBezTo>
                  <a:pt x="361" y="101"/>
                  <a:pt x="361" y="101"/>
                  <a:pt x="361" y="101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Місце для зображення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9568"/>
          <a:stretch>
            <a:fillRect/>
          </a:stretch>
        </p:blipFill>
        <p:spPr>
          <a:xfrm>
            <a:off x="3444875" y="0"/>
            <a:ext cx="14843125" cy="10325100"/>
          </a:xfr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5882640" cy="10325100"/>
            <a:chOff x="0" y="0"/>
            <a:chExt cx="8290975" cy="1032510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137575" y="0"/>
              <a:ext cx="8153400" cy="10325100"/>
              <a:chOff x="0" y="0"/>
              <a:chExt cx="8153400" cy="10304318"/>
            </a:xfrm>
            <a:grpFill/>
          </p:grpSpPr>
          <p:sp>
            <p:nvSpPr>
              <p:cNvPr id="10" name="Trapezoid 9"/>
              <p:cNvSpPr/>
              <p:nvPr/>
            </p:nvSpPr>
            <p:spPr>
              <a:xfrm flipV="1">
                <a:off x="6927" y="0"/>
                <a:ext cx="8146473" cy="10304318"/>
              </a:xfrm>
              <a:prstGeom prst="trapezoid">
                <a:avLst>
                  <a:gd name="adj" fmla="val 420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0"/>
                <a:ext cx="3733800" cy="103043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0" y="0"/>
              <a:ext cx="3733800" cy="103251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7040" y="1555968"/>
            <a:ext cx="6644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Дякую</a:t>
            </a:r>
          </a:p>
          <a:p>
            <a:r>
              <a:rPr lang="uk-UA" sz="7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</a:t>
            </a:r>
          </a:p>
          <a:p>
            <a:r>
              <a:rPr lang="uk-UA" sz="7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увагу</a:t>
            </a:r>
            <a:endParaRPr lang="en-US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320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33" y="917441"/>
            <a:ext cx="15123738" cy="8820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1" y="-1338079"/>
            <a:ext cx="15123738" cy="8820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27" y="917441"/>
            <a:ext cx="10058400" cy="5866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24" y="1651384"/>
            <a:ext cx="13630205" cy="794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Місце для зображення 18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3303"/>
          <a:stretch>
            <a:fillRect/>
          </a:stretch>
        </p:blipFill>
        <p:spPr>
          <a:xfrm>
            <a:off x="4770438" y="0"/>
            <a:ext cx="13517562" cy="10325100"/>
          </a:xfrm>
          <a:noFill/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8290975" cy="10325100"/>
            <a:chOff x="0" y="0"/>
            <a:chExt cx="8290975" cy="10325100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137575" y="0"/>
              <a:ext cx="8153400" cy="10325100"/>
              <a:chOff x="0" y="0"/>
              <a:chExt cx="8153400" cy="10304318"/>
            </a:xfrm>
            <a:grpFill/>
          </p:grpSpPr>
          <p:sp>
            <p:nvSpPr>
              <p:cNvPr id="10" name="Trapezoid 9"/>
              <p:cNvSpPr/>
              <p:nvPr/>
            </p:nvSpPr>
            <p:spPr>
              <a:xfrm flipV="1">
                <a:off x="6927" y="0"/>
                <a:ext cx="8146473" cy="10304318"/>
              </a:xfrm>
              <a:prstGeom prst="trapezoid">
                <a:avLst>
                  <a:gd name="adj" fmla="val 4209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0"/>
                <a:ext cx="3733800" cy="103043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0" y="0"/>
              <a:ext cx="8153400" cy="10325100"/>
              <a:chOff x="0" y="0"/>
              <a:chExt cx="8153400" cy="10304318"/>
            </a:xfrm>
            <a:grpFill/>
          </p:grpSpPr>
          <p:sp>
            <p:nvSpPr>
              <p:cNvPr id="3" name="Trapezoid 2"/>
              <p:cNvSpPr/>
              <p:nvPr/>
            </p:nvSpPr>
            <p:spPr>
              <a:xfrm flipV="1">
                <a:off x="6927" y="0"/>
                <a:ext cx="8146473" cy="10304318"/>
              </a:xfrm>
              <a:prstGeom prst="trapezoid">
                <a:avLst>
                  <a:gd name="adj" fmla="val 4209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0" y="0"/>
                <a:ext cx="3733800" cy="103043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447040" y="541782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Підтримка ядерної галузі та її сталого розвитку</a:t>
            </a:r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040" y="1555968"/>
            <a:ext cx="6644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Основне завдання </a:t>
            </a:r>
            <a:r>
              <a:rPr lang="uk-UA" sz="7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УкрЯТ</a:t>
            </a:r>
            <a:r>
              <a:rPr lang="uk-UA" sz="7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70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7972922" y="2731744"/>
            <a:ext cx="95497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комплексної оцінки впливу галузі на економіку країни, соціальні аспекти та довкілля і було ініційоване дослідження, яке здійснено в Україні вперше.  </a:t>
            </a:r>
          </a:p>
          <a:p>
            <a:endParaRPr lang="uk-U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Оцінювався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вплив на прямі та непрямі економічні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показники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обсяги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виробленої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електроенергії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кількість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робочих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місць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обсяг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товарної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сплачені податки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валовий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внутрішній продукт (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ВВП)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обсяги інвестицій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витрати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оплату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праці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відрахування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соціальні 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заходи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4840" y="489613"/>
            <a:ext cx="15773400" cy="842961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АНАЛІТИЧНИЙ ЗВІТ</a:t>
            </a:r>
          </a:p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ВПЛИВ ЯДЕРНО-ЕНЕРГТИЧНОГО КОМПЛЕКСУ НА РОЗВИТОК УКРАЇНИ»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1890990"/>
            <a:ext cx="6487430" cy="77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10" y="510040"/>
            <a:ext cx="10223705" cy="560337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0619715" y="510040"/>
            <a:ext cx="7041268" cy="6948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досл</a:t>
            </a:r>
            <a:r>
              <a:rPr lang="uk-U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ідження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використані 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«Методологія оцінки зайнятості в секторі ядерної енергетики» (2018), спільно розроблена Агентством з ядерної енергії Організації економічного співробітництва та розвитку (OECD/NEA) та Міжнародним агентством з атомної енергії (МАГАТЕ), методологія  «Загальна створена вартість» (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</a:t>
            </a:r>
            <a:r>
              <a:rPr lang="uk-U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що дозволяють з достатньо високою точністю дати оцінку загальному впливу ядерної галузі на економіку країни</a:t>
            </a:r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uk-U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" y="7940259"/>
            <a:ext cx="4443872" cy="1287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39" y="8046720"/>
            <a:ext cx="4212733" cy="1350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273" y="8049870"/>
            <a:ext cx="3677286" cy="1344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154" y="8189001"/>
            <a:ext cx="4272829" cy="1205548"/>
          </a:xfrm>
          <a:prstGeom prst="rect">
            <a:avLst/>
          </a:prstGeom>
        </p:spPr>
      </p:pic>
      <p:sp>
        <p:nvSpPr>
          <p:cNvPr id="9" name="Стрілка вправо 8"/>
          <p:cNvSpPr/>
          <p:nvPr/>
        </p:nvSpPr>
        <p:spPr>
          <a:xfrm>
            <a:off x="5133074" y="7875491"/>
            <a:ext cx="744583" cy="6008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ілка вправо 9"/>
          <p:cNvSpPr/>
          <p:nvPr/>
        </p:nvSpPr>
        <p:spPr>
          <a:xfrm>
            <a:off x="9127348" y="7888555"/>
            <a:ext cx="744583" cy="6008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ілка вправо 10"/>
          <p:cNvSpPr/>
          <p:nvPr/>
        </p:nvSpPr>
        <p:spPr>
          <a:xfrm>
            <a:off x="13015733" y="7875491"/>
            <a:ext cx="744583" cy="6008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91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00" y="577840"/>
            <a:ext cx="8007549" cy="8746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94" y="890964"/>
            <a:ext cx="7759337" cy="831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Економічний вплив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109176" y="2356801"/>
            <a:ext cx="4914900" cy="4914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594951" y="2842576"/>
            <a:ext cx="3943350" cy="3943350"/>
          </a:xfrm>
          <a:custGeom>
            <a:avLst/>
            <a:gdLst>
              <a:gd name="connsiteX0" fmla="*/ 1971675 w 3943350"/>
              <a:gd name="connsiteY0" fmla="*/ 514350 h 3943350"/>
              <a:gd name="connsiteX1" fmla="*/ 514350 w 3943350"/>
              <a:gd name="connsiteY1" fmla="*/ 1971675 h 3943350"/>
              <a:gd name="connsiteX2" fmla="*/ 1971675 w 3943350"/>
              <a:gd name="connsiteY2" fmla="*/ 3429000 h 3943350"/>
              <a:gd name="connsiteX3" fmla="*/ 3429000 w 3943350"/>
              <a:gd name="connsiteY3" fmla="*/ 1971675 h 3943350"/>
              <a:gd name="connsiteX4" fmla="*/ 1971675 w 3943350"/>
              <a:gd name="connsiteY4" fmla="*/ 514350 h 3943350"/>
              <a:gd name="connsiteX5" fmla="*/ 1971675 w 3943350"/>
              <a:gd name="connsiteY5" fmla="*/ 0 h 3943350"/>
              <a:gd name="connsiteX6" fmla="*/ 3943350 w 3943350"/>
              <a:gd name="connsiteY6" fmla="*/ 1971675 h 3943350"/>
              <a:gd name="connsiteX7" fmla="*/ 1971675 w 3943350"/>
              <a:gd name="connsiteY7" fmla="*/ 3943350 h 3943350"/>
              <a:gd name="connsiteX8" fmla="*/ 0 w 3943350"/>
              <a:gd name="connsiteY8" fmla="*/ 1971675 h 3943350"/>
              <a:gd name="connsiteX9" fmla="*/ 1971675 w 3943350"/>
              <a:gd name="connsiteY9" fmla="*/ 0 h 39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3350" h="3943350">
                <a:moveTo>
                  <a:pt x="1971675" y="514350"/>
                </a:moveTo>
                <a:cubicBezTo>
                  <a:pt x="1166817" y="514350"/>
                  <a:pt x="514350" y="1166817"/>
                  <a:pt x="514350" y="1971675"/>
                </a:cubicBezTo>
                <a:cubicBezTo>
                  <a:pt x="514350" y="2776533"/>
                  <a:pt x="1166817" y="3429000"/>
                  <a:pt x="1971675" y="3429000"/>
                </a:cubicBezTo>
                <a:cubicBezTo>
                  <a:pt x="2776533" y="3429000"/>
                  <a:pt x="3429000" y="2776533"/>
                  <a:pt x="3429000" y="1971675"/>
                </a:cubicBezTo>
                <a:cubicBezTo>
                  <a:pt x="3429000" y="1166817"/>
                  <a:pt x="2776533" y="514350"/>
                  <a:pt x="1971675" y="514350"/>
                </a:cubicBezTo>
                <a:close/>
                <a:moveTo>
                  <a:pt x="1971675" y="0"/>
                </a:moveTo>
                <a:cubicBezTo>
                  <a:pt x="3060601" y="0"/>
                  <a:pt x="3943350" y="882749"/>
                  <a:pt x="3943350" y="1971675"/>
                </a:cubicBezTo>
                <a:cubicBezTo>
                  <a:pt x="3943350" y="3060601"/>
                  <a:pt x="3060601" y="3943350"/>
                  <a:pt x="1971675" y="3943350"/>
                </a:cubicBezTo>
                <a:cubicBezTo>
                  <a:pt x="882749" y="3943350"/>
                  <a:pt x="0" y="3060601"/>
                  <a:pt x="0" y="1971675"/>
                </a:cubicBezTo>
                <a:cubicBezTo>
                  <a:pt x="0" y="882749"/>
                  <a:pt x="882749" y="0"/>
                  <a:pt x="19716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80552" y="5541450"/>
            <a:ext cx="959644" cy="3125390"/>
            <a:chOff x="8371284" y="5273276"/>
            <a:chExt cx="959644" cy="3125390"/>
          </a:xfrm>
          <a:solidFill>
            <a:schemeClr val="accent5"/>
          </a:solidFill>
        </p:grpSpPr>
        <p:sp>
          <p:nvSpPr>
            <p:cNvPr id="7" name="Rectangle 6"/>
            <p:cNvSpPr/>
            <p:nvPr/>
          </p:nvSpPr>
          <p:spPr>
            <a:xfrm rot="16200000" flipH="1">
              <a:off x="7584281" y="6315667"/>
              <a:ext cx="2533650" cy="448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371284" y="7439022"/>
              <a:ext cx="959644" cy="959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7068820" y="3316445"/>
            <a:ext cx="2995612" cy="2995612"/>
          </a:xfrm>
          <a:custGeom>
            <a:avLst/>
            <a:gdLst>
              <a:gd name="connsiteX0" fmla="*/ 1497806 w 2995612"/>
              <a:gd name="connsiteY0" fmla="*/ 545305 h 2995612"/>
              <a:gd name="connsiteX1" fmla="*/ 545305 w 2995612"/>
              <a:gd name="connsiteY1" fmla="*/ 1497806 h 2995612"/>
              <a:gd name="connsiteX2" fmla="*/ 1497806 w 2995612"/>
              <a:gd name="connsiteY2" fmla="*/ 2450307 h 2995612"/>
              <a:gd name="connsiteX3" fmla="*/ 2450307 w 2995612"/>
              <a:gd name="connsiteY3" fmla="*/ 1497806 h 2995612"/>
              <a:gd name="connsiteX4" fmla="*/ 1497806 w 2995612"/>
              <a:gd name="connsiteY4" fmla="*/ 545305 h 2995612"/>
              <a:gd name="connsiteX5" fmla="*/ 1497806 w 2995612"/>
              <a:gd name="connsiteY5" fmla="*/ 0 h 2995612"/>
              <a:gd name="connsiteX6" fmla="*/ 2995612 w 2995612"/>
              <a:gd name="connsiteY6" fmla="*/ 1497806 h 2995612"/>
              <a:gd name="connsiteX7" fmla="*/ 1497806 w 2995612"/>
              <a:gd name="connsiteY7" fmla="*/ 2995612 h 2995612"/>
              <a:gd name="connsiteX8" fmla="*/ 0 w 2995612"/>
              <a:gd name="connsiteY8" fmla="*/ 1497806 h 2995612"/>
              <a:gd name="connsiteX9" fmla="*/ 1497806 w 2995612"/>
              <a:gd name="connsiteY9" fmla="*/ 0 h 299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95612" h="2995612">
                <a:moveTo>
                  <a:pt x="1497806" y="545305"/>
                </a:moveTo>
                <a:cubicBezTo>
                  <a:pt x="971754" y="545305"/>
                  <a:pt x="545305" y="971754"/>
                  <a:pt x="545305" y="1497806"/>
                </a:cubicBezTo>
                <a:cubicBezTo>
                  <a:pt x="545305" y="2023858"/>
                  <a:pt x="971754" y="2450307"/>
                  <a:pt x="1497806" y="2450307"/>
                </a:cubicBezTo>
                <a:cubicBezTo>
                  <a:pt x="2023858" y="2450307"/>
                  <a:pt x="2450307" y="2023858"/>
                  <a:pt x="2450307" y="1497806"/>
                </a:cubicBezTo>
                <a:cubicBezTo>
                  <a:pt x="2450307" y="971754"/>
                  <a:pt x="2023858" y="545305"/>
                  <a:pt x="1497806" y="545305"/>
                </a:cubicBezTo>
                <a:close/>
                <a:moveTo>
                  <a:pt x="1497806" y="0"/>
                </a:moveTo>
                <a:cubicBezTo>
                  <a:pt x="2325021" y="0"/>
                  <a:pt x="2995612" y="670591"/>
                  <a:pt x="2995612" y="1497806"/>
                </a:cubicBezTo>
                <a:cubicBezTo>
                  <a:pt x="2995612" y="2325021"/>
                  <a:pt x="2325021" y="2995612"/>
                  <a:pt x="1497806" y="2995612"/>
                </a:cubicBezTo>
                <a:cubicBezTo>
                  <a:pt x="670591" y="2995612"/>
                  <a:pt x="0" y="2325021"/>
                  <a:pt x="0" y="1497806"/>
                </a:cubicBezTo>
                <a:cubicBezTo>
                  <a:pt x="0" y="670591"/>
                  <a:pt x="670591" y="0"/>
                  <a:pt x="14978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95076" y="3842701"/>
            <a:ext cx="1943100" cy="1943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5727692" y="3352753"/>
            <a:ext cx="959644" cy="3125390"/>
            <a:chOff x="8371284" y="5273276"/>
            <a:chExt cx="959644" cy="3125390"/>
          </a:xfrm>
          <a:solidFill>
            <a:schemeClr val="accent4"/>
          </a:solidFill>
        </p:grpSpPr>
        <p:sp>
          <p:nvSpPr>
            <p:cNvPr id="12" name="Rectangle 11"/>
            <p:cNvSpPr/>
            <p:nvPr/>
          </p:nvSpPr>
          <p:spPr>
            <a:xfrm rot="16200000" flipH="1">
              <a:off x="7584281" y="6315667"/>
              <a:ext cx="2533650" cy="448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371284" y="7439022"/>
              <a:ext cx="959644" cy="959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896128" y="4143753"/>
            <a:ext cx="1340996" cy="1340996"/>
            <a:chOff x="7896128" y="4200903"/>
            <a:chExt cx="1340996" cy="1340996"/>
          </a:xfrm>
          <a:solidFill>
            <a:schemeClr val="bg1">
              <a:lumMod val="9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7896128" y="4200903"/>
              <a:ext cx="1340996" cy="13409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112663" y="4417438"/>
              <a:ext cx="907926" cy="9079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253094" y="4557869"/>
              <a:ext cx="627065" cy="627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5034074">
            <a:off x="11018122" y="1999851"/>
            <a:ext cx="959644" cy="3125390"/>
            <a:chOff x="8371284" y="5273276"/>
            <a:chExt cx="959644" cy="3125390"/>
          </a:xfrm>
          <a:solidFill>
            <a:schemeClr val="accent1"/>
          </a:solidFill>
        </p:grpSpPr>
        <p:sp>
          <p:nvSpPr>
            <p:cNvPr id="19" name="Rectangle 18"/>
            <p:cNvSpPr/>
            <p:nvPr/>
          </p:nvSpPr>
          <p:spPr>
            <a:xfrm rot="16200000" flipH="1">
              <a:off x="7584281" y="6315667"/>
              <a:ext cx="2533650" cy="448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371284" y="7439022"/>
              <a:ext cx="959644" cy="9596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329260" y="4049638"/>
            <a:ext cx="54405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Витрати</a:t>
            </a:r>
            <a:r>
              <a:rPr lang="ru-RU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оплату </a:t>
            </a:r>
            <a:r>
              <a:rPr lang="ru-RU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праці</a:t>
            </a:r>
            <a:endParaRPr lang="en-US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329260" y="4584717"/>
            <a:ext cx="4434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29,9 мл</a:t>
            </a:r>
            <a:r>
              <a:rPr lang="ru-RU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рд</a:t>
            </a:r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грн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26060" y="2890201"/>
            <a:ext cx="81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57051" y="7869215"/>
            <a:ext cx="81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81096" y="4582580"/>
            <a:ext cx="81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38176" y="7407147"/>
            <a:ext cx="7454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Чистий</a:t>
            </a:r>
            <a:r>
              <a:rPr lang="ru-RU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дохід</a:t>
            </a:r>
            <a:r>
              <a:rPr lang="ru-RU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</a:t>
            </a:r>
            <a:r>
              <a:rPr lang="ru-RU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реалізації</a:t>
            </a:r>
            <a:r>
              <a:rPr lang="ru-RU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r>
              <a:rPr lang="ru-RU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грн</a:t>
            </a:r>
            <a:endParaRPr lang="en-US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19932" y="8034035"/>
            <a:ext cx="497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154 млрд грн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57388" y="5393214"/>
            <a:ext cx="3096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Обсяг податків</a:t>
            </a:r>
            <a:endParaRPr lang="en-US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54266" y="6154377"/>
            <a:ext cx="42848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 млрд грн</a:t>
            </a:r>
          </a:p>
          <a:p>
            <a:endParaRPr lang="uk-U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4 %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доходів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державного бюджету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2018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рік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1" y="182081"/>
            <a:ext cx="1293278" cy="129327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68" y="182081"/>
            <a:ext cx="1289368" cy="12893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417" y="182081"/>
            <a:ext cx="1289246" cy="128924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324" y="214016"/>
            <a:ext cx="1257311" cy="12573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63" y="205730"/>
            <a:ext cx="1265598" cy="126559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002" y="205729"/>
            <a:ext cx="1265598" cy="126559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637098" y="8614757"/>
            <a:ext cx="4977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16,7% доходів державного бюджету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428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7" grpId="0"/>
      <p:bldP spid="28" grpId="0"/>
      <p:bldP spid="29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705" y="668501"/>
            <a:ext cx="15773400" cy="842961"/>
          </a:xfrm>
        </p:spPr>
        <p:txBody>
          <a:bodyPr/>
          <a:lstStyle/>
          <a:p>
            <a:r>
              <a:rPr lang="uk-U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Соціальний вплив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09452692"/>
              </p:ext>
            </p:extLst>
          </p:nvPr>
        </p:nvGraphicFramePr>
        <p:xfrm>
          <a:off x="1870364" y="2995043"/>
          <a:ext cx="5320784" cy="5220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2816256" y="3890642"/>
            <a:ext cx="3429000" cy="3429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667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418" y="2825765"/>
            <a:ext cx="457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138 </a:t>
            </a:r>
            <a:r>
              <a:rPr lang="uk-UA" sz="5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635</a:t>
            </a:r>
            <a:endParaRPr lang="uk-UA" sz="5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86105" y="30086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робочих місць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3746" y="4577701"/>
            <a:ext cx="259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млрд грн</a:t>
            </a:r>
            <a:endParaRPr lang="en-US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4805" y="5185410"/>
            <a:ext cx="359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соціальних відрахувань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рік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01021" y="5221048"/>
            <a:ext cx="296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працевлаштовано</a:t>
            </a:r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рік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01020" y="7216959"/>
            <a:ext cx="3629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сплачено до бюджету на соціально-економічну компенсацію ризику населення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2120" y="6986126"/>
            <a:ext cx="296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пройшли практику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048750" y="4178300"/>
            <a:ext cx="7981950" cy="0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40605" y="4636273"/>
            <a:ext cx="256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331 особу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04275" y="6401351"/>
            <a:ext cx="2317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2 679 осіб</a:t>
            </a:r>
            <a:endParaRPr lang="en-US" sz="3200" b="1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01021" y="6572947"/>
            <a:ext cx="3393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424 млн грн</a:t>
            </a:r>
            <a:endParaRPr lang="en-US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628722" y="4567512"/>
            <a:ext cx="1537638" cy="1406568"/>
            <a:chOff x="10610850" y="8362950"/>
            <a:chExt cx="1762126" cy="1512888"/>
          </a:xfrm>
          <a:solidFill>
            <a:schemeClr val="tx1"/>
          </a:solidFill>
        </p:grpSpPr>
        <p:sp>
          <p:nvSpPr>
            <p:cNvPr id="25" name="Freeform 379"/>
            <p:cNvSpPr>
              <a:spLocks noEditPoints="1"/>
            </p:cNvSpPr>
            <p:nvPr/>
          </p:nvSpPr>
          <p:spPr bwMode="auto">
            <a:xfrm>
              <a:off x="10610850" y="9625013"/>
              <a:ext cx="252413" cy="250825"/>
            </a:xfrm>
            <a:custGeom>
              <a:avLst/>
              <a:gdLst>
                <a:gd name="T0" fmla="*/ 58 w 67"/>
                <a:gd name="T1" fmla="*/ 0 h 66"/>
                <a:gd name="T2" fmla="*/ 8 w 67"/>
                <a:gd name="T3" fmla="*/ 0 h 66"/>
                <a:gd name="T4" fmla="*/ 2 w 67"/>
                <a:gd name="T5" fmla="*/ 2 h 66"/>
                <a:gd name="T6" fmla="*/ 0 w 67"/>
                <a:gd name="T7" fmla="*/ 8 h 66"/>
                <a:gd name="T8" fmla="*/ 0 w 67"/>
                <a:gd name="T9" fmla="*/ 58 h 66"/>
                <a:gd name="T10" fmla="*/ 2 w 67"/>
                <a:gd name="T11" fmla="*/ 64 h 66"/>
                <a:gd name="T12" fmla="*/ 8 w 67"/>
                <a:gd name="T13" fmla="*/ 66 h 66"/>
                <a:gd name="T14" fmla="*/ 58 w 67"/>
                <a:gd name="T15" fmla="*/ 66 h 66"/>
                <a:gd name="T16" fmla="*/ 64 w 67"/>
                <a:gd name="T17" fmla="*/ 64 h 66"/>
                <a:gd name="T18" fmla="*/ 67 w 67"/>
                <a:gd name="T19" fmla="*/ 58 h 66"/>
                <a:gd name="T20" fmla="*/ 67 w 67"/>
                <a:gd name="T21" fmla="*/ 8 h 66"/>
                <a:gd name="T22" fmla="*/ 64 w 67"/>
                <a:gd name="T23" fmla="*/ 2 h 66"/>
                <a:gd name="T24" fmla="*/ 58 w 67"/>
                <a:gd name="T25" fmla="*/ 0 h 66"/>
                <a:gd name="T26" fmla="*/ 58 w 67"/>
                <a:gd name="T27" fmla="*/ 0 h 66"/>
                <a:gd name="T28" fmla="*/ 58 w 67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66">
                  <a:moveTo>
                    <a:pt x="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1"/>
                    <a:pt x="1" y="63"/>
                    <a:pt x="2" y="64"/>
                  </a:cubicBezTo>
                  <a:cubicBezTo>
                    <a:pt x="4" y="66"/>
                    <a:pt x="6" y="66"/>
                    <a:pt x="8" y="66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1" y="66"/>
                    <a:pt x="63" y="66"/>
                    <a:pt x="64" y="64"/>
                  </a:cubicBezTo>
                  <a:cubicBezTo>
                    <a:pt x="66" y="63"/>
                    <a:pt x="67" y="61"/>
                    <a:pt x="67" y="5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6"/>
                    <a:pt x="66" y="4"/>
                    <a:pt x="64" y="2"/>
                  </a:cubicBezTo>
                  <a:cubicBezTo>
                    <a:pt x="63" y="0"/>
                    <a:pt x="61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Freeform 380"/>
            <p:cNvSpPr>
              <a:spLocks noEditPoints="1"/>
            </p:cNvSpPr>
            <p:nvPr/>
          </p:nvSpPr>
          <p:spPr bwMode="auto">
            <a:xfrm>
              <a:off x="11364913" y="9247188"/>
              <a:ext cx="254000" cy="628650"/>
            </a:xfrm>
            <a:custGeom>
              <a:avLst/>
              <a:gdLst>
                <a:gd name="T0" fmla="*/ 59 w 67"/>
                <a:gd name="T1" fmla="*/ 0 h 166"/>
                <a:gd name="T2" fmla="*/ 9 w 67"/>
                <a:gd name="T3" fmla="*/ 0 h 166"/>
                <a:gd name="T4" fmla="*/ 3 w 67"/>
                <a:gd name="T5" fmla="*/ 2 h 166"/>
                <a:gd name="T6" fmla="*/ 0 w 67"/>
                <a:gd name="T7" fmla="*/ 8 h 166"/>
                <a:gd name="T8" fmla="*/ 0 w 67"/>
                <a:gd name="T9" fmla="*/ 158 h 166"/>
                <a:gd name="T10" fmla="*/ 3 w 67"/>
                <a:gd name="T11" fmla="*/ 164 h 166"/>
                <a:gd name="T12" fmla="*/ 9 w 67"/>
                <a:gd name="T13" fmla="*/ 166 h 166"/>
                <a:gd name="T14" fmla="*/ 59 w 67"/>
                <a:gd name="T15" fmla="*/ 166 h 166"/>
                <a:gd name="T16" fmla="*/ 65 w 67"/>
                <a:gd name="T17" fmla="*/ 164 h 166"/>
                <a:gd name="T18" fmla="*/ 67 w 67"/>
                <a:gd name="T19" fmla="*/ 158 h 166"/>
                <a:gd name="T20" fmla="*/ 67 w 67"/>
                <a:gd name="T21" fmla="*/ 8 h 166"/>
                <a:gd name="T22" fmla="*/ 65 w 67"/>
                <a:gd name="T23" fmla="*/ 2 h 166"/>
                <a:gd name="T24" fmla="*/ 59 w 67"/>
                <a:gd name="T25" fmla="*/ 0 h 166"/>
                <a:gd name="T26" fmla="*/ 59 w 67"/>
                <a:gd name="T27" fmla="*/ 0 h 166"/>
                <a:gd name="T28" fmla="*/ 59 w 67"/>
                <a:gd name="T29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66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61"/>
                    <a:pt x="1" y="163"/>
                    <a:pt x="3" y="164"/>
                  </a:cubicBezTo>
                  <a:cubicBezTo>
                    <a:pt x="4" y="166"/>
                    <a:pt x="6" y="166"/>
                    <a:pt x="9" y="166"/>
                  </a:cubicBezTo>
                  <a:cubicBezTo>
                    <a:pt x="59" y="166"/>
                    <a:pt x="59" y="166"/>
                    <a:pt x="59" y="166"/>
                  </a:cubicBezTo>
                  <a:cubicBezTo>
                    <a:pt x="61" y="166"/>
                    <a:pt x="63" y="166"/>
                    <a:pt x="65" y="164"/>
                  </a:cubicBezTo>
                  <a:cubicBezTo>
                    <a:pt x="66" y="163"/>
                    <a:pt x="67" y="161"/>
                    <a:pt x="67" y="15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5"/>
                    <a:pt x="66" y="3"/>
                    <a:pt x="65" y="2"/>
                  </a:cubicBezTo>
                  <a:cubicBezTo>
                    <a:pt x="63" y="0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Freeform 381"/>
            <p:cNvSpPr>
              <a:spLocks noEditPoints="1"/>
            </p:cNvSpPr>
            <p:nvPr/>
          </p:nvSpPr>
          <p:spPr bwMode="auto">
            <a:xfrm>
              <a:off x="10987088" y="9496425"/>
              <a:ext cx="254000" cy="379413"/>
            </a:xfrm>
            <a:custGeom>
              <a:avLst/>
              <a:gdLst>
                <a:gd name="T0" fmla="*/ 59 w 67"/>
                <a:gd name="T1" fmla="*/ 0 h 100"/>
                <a:gd name="T2" fmla="*/ 8 w 67"/>
                <a:gd name="T3" fmla="*/ 0 h 100"/>
                <a:gd name="T4" fmla="*/ 2 w 67"/>
                <a:gd name="T5" fmla="*/ 3 h 100"/>
                <a:gd name="T6" fmla="*/ 0 w 67"/>
                <a:gd name="T7" fmla="*/ 9 h 100"/>
                <a:gd name="T8" fmla="*/ 0 w 67"/>
                <a:gd name="T9" fmla="*/ 92 h 100"/>
                <a:gd name="T10" fmla="*/ 2 w 67"/>
                <a:gd name="T11" fmla="*/ 98 h 100"/>
                <a:gd name="T12" fmla="*/ 8 w 67"/>
                <a:gd name="T13" fmla="*/ 100 h 100"/>
                <a:gd name="T14" fmla="*/ 59 w 67"/>
                <a:gd name="T15" fmla="*/ 100 h 100"/>
                <a:gd name="T16" fmla="*/ 65 w 67"/>
                <a:gd name="T17" fmla="*/ 98 h 100"/>
                <a:gd name="T18" fmla="*/ 67 w 67"/>
                <a:gd name="T19" fmla="*/ 92 h 100"/>
                <a:gd name="T20" fmla="*/ 67 w 67"/>
                <a:gd name="T21" fmla="*/ 9 h 100"/>
                <a:gd name="T22" fmla="*/ 65 w 67"/>
                <a:gd name="T23" fmla="*/ 3 h 100"/>
                <a:gd name="T24" fmla="*/ 59 w 67"/>
                <a:gd name="T25" fmla="*/ 0 h 100"/>
                <a:gd name="T26" fmla="*/ 59 w 67"/>
                <a:gd name="T27" fmla="*/ 0 h 100"/>
                <a:gd name="T28" fmla="*/ 59 w 67"/>
                <a:gd name="T2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100">
                  <a:moveTo>
                    <a:pt x="5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5"/>
                    <a:pt x="1" y="97"/>
                    <a:pt x="2" y="98"/>
                  </a:cubicBezTo>
                  <a:cubicBezTo>
                    <a:pt x="4" y="100"/>
                    <a:pt x="6" y="100"/>
                    <a:pt x="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61" y="100"/>
                    <a:pt x="63" y="100"/>
                    <a:pt x="65" y="98"/>
                  </a:cubicBezTo>
                  <a:cubicBezTo>
                    <a:pt x="66" y="97"/>
                    <a:pt x="67" y="95"/>
                    <a:pt x="67" y="9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6"/>
                    <a:pt x="66" y="4"/>
                    <a:pt x="65" y="3"/>
                  </a:cubicBezTo>
                  <a:cubicBezTo>
                    <a:pt x="63" y="1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Freeform 382"/>
            <p:cNvSpPr>
              <a:spLocks noEditPoints="1"/>
            </p:cNvSpPr>
            <p:nvPr/>
          </p:nvSpPr>
          <p:spPr bwMode="auto">
            <a:xfrm>
              <a:off x="11742738" y="8866188"/>
              <a:ext cx="252413" cy="1009650"/>
            </a:xfrm>
            <a:custGeom>
              <a:avLst/>
              <a:gdLst>
                <a:gd name="T0" fmla="*/ 59 w 67"/>
                <a:gd name="T1" fmla="*/ 0 h 267"/>
                <a:gd name="T2" fmla="*/ 9 w 67"/>
                <a:gd name="T3" fmla="*/ 0 h 267"/>
                <a:gd name="T4" fmla="*/ 3 w 67"/>
                <a:gd name="T5" fmla="*/ 3 h 267"/>
                <a:gd name="T6" fmla="*/ 0 w 67"/>
                <a:gd name="T7" fmla="*/ 9 h 267"/>
                <a:gd name="T8" fmla="*/ 0 w 67"/>
                <a:gd name="T9" fmla="*/ 259 h 267"/>
                <a:gd name="T10" fmla="*/ 3 w 67"/>
                <a:gd name="T11" fmla="*/ 265 h 267"/>
                <a:gd name="T12" fmla="*/ 9 w 67"/>
                <a:gd name="T13" fmla="*/ 267 h 267"/>
                <a:gd name="T14" fmla="*/ 59 w 67"/>
                <a:gd name="T15" fmla="*/ 267 h 267"/>
                <a:gd name="T16" fmla="*/ 65 w 67"/>
                <a:gd name="T17" fmla="*/ 265 h 267"/>
                <a:gd name="T18" fmla="*/ 67 w 67"/>
                <a:gd name="T19" fmla="*/ 259 h 267"/>
                <a:gd name="T20" fmla="*/ 67 w 67"/>
                <a:gd name="T21" fmla="*/ 9 h 267"/>
                <a:gd name="T22" fmla="*/ 65 w 67"/>
                <a:gd name="T23" fmla="*/ 3 h 267"/>
                <a:gd name="T24" fmla="*/ 59 w 67"/>
                <a:gd name="T25" fmla="*/ 0 h 267"/>
                <a:gd name="T26" fmla="*/ 59 w 67"/>
                <a:gd name="T27" fmla="*/ 0 h 267"/>
                <a:gd name="T28" fmla="*/ 59 w 67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267">
                  <a:moveTo>
                    <a:pt x="5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2"/>
                    <a:pt x="1" y="264"/>
                    <a:pt x="3" y="265"/>
                  </a:cubicBezTo>
                  <a:cubicBezTo>
                    <a:pt x="4" y="267"/>
                    <a:pt x="6" y="267"/>
                    <a:pt x="9" y="267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61" y="267"/>
                    <a:pt x="63" y="267"/>
                    <a:pt x="65" y="265"/>
                  </a:cubicBezTo>
                  <a:cubicBezTo>
                    <a:pt x="66" y="264"/>
                    <a:pt x="67" y="262"/>
                    <a:pt x="67" y="259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6"/>
                    <a:pt x="66" y="4"/>
                    <a:pt x="65" y="3"/>
                  </a:cubicBezTo>
                  <a:cubicBezTo>
                    <a:pt x="63" y="1"/>
                    <a:pt x="61" y="0"/>
                    <a:pt x="59" y="0"/>
                  </a:cubicBezTo>
                  <a:close/>
                  <a:moveTo>
                    <a:pt x="59" y="0"/>
                  </a:moveTo>
                  <a:cubicBezTo>
                    <a:pt x="59" y="0"/>
                    <a:pt x="59" y="0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Freeform 383"/>
            <p:cNvSpPr>
              <a:spLocks noEditPoints="1"/>
            </p:cNvSpPr>
            <p:nvPr/>
          </p:nvSpPr>
          <p:spPr bwMode="auto">
            <a:xfrm>
              <a:off x="12120563" y="8362950"/>
              <a:ext cx="252413" cy="1512888"/>
            </a:xfrm>
            <a:custGeom>
              <a:avLst/>
              <a:gdLst>
                <a:gd name="T0" fmla="*/ 65 w 67"/>
                <a:gd name="T1" fmla="*/ 2 h 400"/>
                <a:gd name="T2" fmla="*/ 59 w 67"/>
                <a:gd name="T3" fmla="*/ 0 h 400"/>
                <a:gd name="T4" fmla="*/ 9 w 67"/>
                <a:gd name="T5" fmla="*/ 0 h 400"/>
                <a:gd name="T6" fmla="*/ 3 w 67"/>
                <a:gd name="T7" fmla="*/ 2 h 400"/>
                <a:gd name="T8" fmla="*/ 0 w 67"/>
                <a:gd name="T9" fmla="*/ 8 h 400"/>
                <a:gd name="T10" fmla="*/ 0 w 67"/>
                <a:gd name="T11" fmla="*/ 392 h 400"/>
                <a:gd name="T12" fmla="*/ 3 w 67"/>
                <a:gd name="T13" fmla="*/ 398 h 400"/>
                <a:gd name="T14" fmla="*/ 9 w 67"/>
                <a:gd name="T15" fmla="*/ 400 h 400"/>
                <a:gd name="T16" fmla="*/ 59 w 67"/>
                <a:gd name="T17" fmla="*/ 400 h 400"/>
                <a:gd name="T18" fmla="*/ 65 w 67"/>
                <a:gd name="T19" fmla="*/ 398 h 400"/>
                <a:gd name="T20" fmla="*/ 67 w 67"/>
                <a:gd name="T21" fmla="*/ 392 h 400"/>
                <a:gd name="T22" fmla="*/ 67 w 67"/>
                <a:gd name="T23" fmla="*/ 8 h 400"/>
                <a:gd name="T24" fmla="*/ 65 w 67"/>
                <a:gd name="T25" fmla="*/ 2 h 400"/>
                <a:gd name="T26" fmla="*/ 65 w 67"/>
                <a:gd name="T27" fmla="*/ 2 h 400"/>
                <a:gd name="T28" fmla="*/ 65 w 67"/>
                <a:gd name="T29" fmla="*/ 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400">
                  <a:moveTo>
                    <a:pt x="65" y="2"/>
                  </a:moveTo>
                  <a:cubicBezTo>
                    <a:pt x="63" y="1"/>
                    <a:pt x="61" y="0"/>
                    <a:pt x="5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392"/>
                    <a:pt x="0" y="392"/>
                    <a:pt x="0" y="392"/>
                  </a:cubicBezTo>
                  <a:cubicBezTo>
                    <a:pt x="0" y="395"/>
                    <a:pt x="1" y="397"/>
                    <a:pt x="3" y="398"/>
                  </a:cubicBezTo>
                  <a:cubicBezTo>
                    <a:pt x="4" y="400"/>
                    <a:pt x="6" y="400"/>
                    <a:pt x="9" y="400"/>
                  </a:cubicBezTo>
                  <a:cubicBezTo>
                    <a:pt x="59" y="400"/>
                    <a:pt x="59" y="400"/>
                    <a:pt x="59" y="400"/>
                  </a:cubicBezTo>
                  <a:cubicBezTo>
                    <a:pt x="61" y="400"/>
                    <a:pt x="63" y="400"/>
                    <a:pt x="65" y="398"/>
                  </a:cubicBezTo>
                  <a:cubicBezTo>
                    <a:pt x="66" y="397"/>
                    <a:pt x="67" y="395"/>
                    <a:pt x="67" y="392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6"/>
                    <a:pt x="66" y="4"/>
                    <a:pt x="65" y="2"/>
                  </a:cubicBezTo>
                  <a:close/>
                  <a:moveTo>
                    <a:pt x="65" y="2"/>
                  </a:moveTo>
                  <a:cubicBezTo>
                    <a:pt x="65" y="2"/>
                    <a:pt x="65" y="2"/>
                    <a:pt x="6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4629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Solution">
      <a:dk1>
        <a:srgbClr val="595959"/>
      </a:dk1>
      <a:lt1>
        <a:sysClr val="window" lastClr="FFFFFF"/>
      </a:lt1>
      <a:dk2>
        <a:srgbClr val="595959"/>
      </a:dk2>
      <a:lt2>
        <a:srgbClr val="FFFFFF"/>
      </a:lt2>
      <a:accent1>
        <a:srgbClr val="2E77A8"/>
      </a:accent1>
      <a:accent2>
        <a:srgbClr val="BC362D"/>
      </a:accent2>
      <a:accent3>
        <a:srgbClr val="F09C2A"/>
      </a:accent3>
      <a:accent4>
        <a:srgbClr val="2BA388"/>
      </a:accent4>
      <a:accent5>
        <a:srgbClr val="93B850"/>
      </a:accent5>
      <a:accent6>
        <a:srgbClr val="5B4470"/>
      </a:accent6>
      <a:hlink>
        <a:srgbClr val="3CBDDC"/>
      </a:hlink>
      <a:folHlink>
        <a:srgbClr val="1F95B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1768</TotalTime>
  <Words>1062</Words>
  <Application>Microsoft Office PowerPoint</Application>
  <PresentationFormat>Довільний</PresentationFormat>
  <Paragraphs>126</Paragraphs>
  <Slides>24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Skolar-Light-Cyrillic</vt:lpstr>
      <vt:lpstr>Tahoma</vt:lpstr>
      <vt:lpstr>Office Theme</vt:lpstr>
      <vt:lpstr>Внесок атомної енергетики у досягнення цілей сталого розвитку та створення нових робочих місць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Економічний вплив</vt:lpstr>
      <vt:lpstr>Соціальний вплив</vt:lpstr>
      <vt:lpstr>Нові робочі місця</vt:lpstr>
      <vt:lpstr>Презентація PowerPoint</vt:lpstr>
      <vt:lpstr>Що таке сталий розвиток?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Особливості АЕ в рамках досягнення ЦСР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</dc:creator>
  <cp:lastModifiedBy>Лавренов Данило Андрійович</cp:lastModifiedBy>
  <cp:revision>230</cp:revision>
  <dcterms:created xsi:type="dcterms:W3CDTF">2015-01-27T09:55:06Z</dcterms:created>
  <dcterms:modified xsi:type="dcterms:W3CDTF">2019-11-01T17:18:47Z</dcterms:modified>
</cp:coreProperties>
</file>